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5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7.xml" ContentType="application/vnd.openxmlformats-officedocument.presentationml.notesSlide+xml"/>
  <Override PartName="/ppt/tags/tag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79"/>
  </p:notesMasterIdLst>
  <p:sldIdLst>
    <p:sldId id="529" r:id="rId2"/>
    <p:sldId id="442" r:id="rId3"/>
    <p:sldId id="569" r:id="rId4"/>
    <p:sldId id="279" r:id="rId5"/>
    <p:sldId id="276" r:id="rId6"/>
    <p:sldId id="530" r:id="rId7"/>
    <p:sldId id="614" r:id="rId8"/>
    <p:sldId id="612" r:id="rId9"/>
    <p:sldId id="531" r:id="rId10"/>
    <p:sldId id="441" r:id="rId11"/>
    <p:sldId id="565" r:id="rId12"/>
    <p:sldId id="443" r:id="rId13"/>
    <p:sldId id="566" r:id="rId14"/>
    <p:sldId id="562" r:id="rId15"/>
    <p:sldId id="608" r:id="rId16"/>
    <p:sldId id="563" r:id="rId17"/>
    <p:sldId id="437" r:id="rId18"/>
    <p:sldId id="561" r:id="rId19"/>
    <p:sldId id="553" r:id="rId20"/>
    <p:sldId id="588" r:id="rId21"/>
    <p:sldId id="585" r:id="rId22"/>
    <p:sldId id="559" r:id="rId23"/>
    <p:sldId id="590" r:id="rId24"/>
    <p:sldId id="591" r:id="rId25"/>
    <p:sldId id="595" r:id="rId26"/>
    <p:sldId id="596" r:id="rId27"/>
    <p:sldId id="606" r:id="rId28"/>
    <p:sldId id="552" r:id="rId29"/>
    <p:sldId id="466" r:id="rId30"/>
    <p:sldId id="483" r:id="rId31"/>
    <p:sldId id="476" r:id="rId32"/>
    <p:sldId id="477" r:id="rId33"/>
    <p:sldId id="570" r:id="rId34"/>
    <p:sldId id="479" r:id="rId35"/>
    <p:sldId id="480" r:id="rId36"/>
    <p:sldId id="571" r:id="rId37"/>
    <p:sldId id="478" r:id="rId38"/>
    <p:sldId id="572" r:id="rId39"/>
    <p:sldId id="503" r:id="rId40"/>
    <p:sldId id="481" r:id="rId41"/>
    <p:sldId id="429" r:id="rId42"/>
    <p:sldId id="446" r:id="rId43"/>
    <p:sldId id="474" r:id="rId44"/>
    <p:sldId id="430" r:id="rId45"/>
    <p:sldId id="475" r:id="rId46"/>
    <p:sldId id="467" r:id="rId47"/>
    <p:sldId id="482" r:id="rId48"/>
    <p:sldId id="432" r:id="rId49"/>
    <p:sldId id="465" r:id="rId50"/>
    <p:sldId id="440" r:id="rId51"/>
    <p:sldId id="460" r:id="rId52"/>
    <p:sldId id="484" r:id="rId53"/>
    <p:sldId id="586" r:id="rId54"/>
    <p:sldId id="485" r:id="rId55"/>
    <p:sldId id="431" r:id="rId56"/>
    <p:sldId id="489" r:id="rId57"/>
    <p:sldId id="468" r:id="rId58"/>
    <p:sldId id="494" r:id="rId59"/>
    <p:sldId id="575" r:id="rId60"/>
    <p:sldId id="493" r:id="rId61"/>
    <p:sldId id="576" r:id="rId62"/>
    <p:sldId id="439" r:id="rId63"/>
    <p:sldId id="491" r:id="rId64"/>
    <p:sldId id="577" r:id="rId65"/>
    <p:sldId id="492" r:id="rId66"/>
    <p:sldId id="507" r:id="rId67"/>
    <p:sldId id="605" r:id="rId68"/>
    <p:sldId id="581" r:id="rId69"/>
    <p:sldId id="598" r:id="rId70"/>
    <p:sldId id="599" r:id="rId71"/>
    <p:sldId id="600" r:id="rId72"/>
    <p:sldId id="601" r:id="rId73"/>
    <p:sldId id="602" r:id="rId74"/>
    <p:sldId id="603" r:id="rId75"/>
    <p:sldId id="604" r:id="rId76"/>
    <p:sldId id="609" r:id="rId77"/>
    <p:sldId id="610" r:id="rId7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4B36"/>
    <a:srgbClr val="FFFFFF"/>
    <a:srgbClr val="5B6C7C"/>
    <a:srgbClr val="874DA1"/>
    <a:srgbClr val="F49C21"/>
    <a:srgbClr val="1F9F88"/>
    <a:srgbClr val="00EE00"/>
    <a:srgbClr val="300DFF"/>
    <a:srgbClr val="333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2" autoAdjust="0"/>
    <p:restoredTop sz="94660"/>
  </p:normalViewPr>
  <p:slideViewPr>
    <p:cSldViewPr>
      <p:cViewPr>
        <p:scale>
          <a:sx n="100" d="100"/>
          <a:sy n="100" d="100"/>
        </p:scale>
        <p:origin x="-1048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FA2316-4EFE-4CBB-9A93-FBAC5310CB3E}" type="doc">
      <dgm:prSet loTypeId="urn:microsoft.com/office/officeart/2005/8/layout/venn2" loCatId="relationship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fr-CA"/>
        </a:p>
      </dgm:t>
    </dgm:pt>
    <dgm:pt modelId="{6182443D-E805-43FF-8AB8-4EC8AAC81197}">
      <dgm:prSet phldrT="[Texte]" custT="1"/>
      <dgm:spPr/>
      <dgm:t>
        <a:bodyPr/>
        <a:lstStyle/>
        <a:p>
          <a:r>
            <a:rPr lang="fr-CA" sz="1800" b="1" dirty="0"/>
            <a:t>Intelligence artificielle</a:t>
          </a:r>
        </a:p>
      </dgm:t>
    </dgm:pt>
    <dgm:pt modelId="{7AFF8424-6899-4825-8ACA-71E7D2276D18}" type="parTrans" cxnId="{A6E037DE-1DD6-4AFF-8C1F-38EC1D95ED23}">
      <dgm:prSet/>
      <dgm:spPr/>
      <dgm:t>
        <a:bodyPr/>
        <a:lstStyle/>
        <a:p>
          <a:endParaRPr lang="fr-CA" sz="2000"/>
        </a:p>
      </dgm:t>
    </dgm:pt>
    <dgm:pt modelId="{6168106D-A853-4C31-BF47-8D9F6E9AAA9A}" type="sibTrans" cxnId="{A6E037DE-1DD6-4AFF-8C1F-38EC1D95ED23}">
      <dgm:prSet/>
      <dgm:spPr/>
      <dgm:t>
        <a:bodyPr/>
        <a:lstStyle/>
        <a:p>
          <a:endParaRPr lang="fr-CA" sz="2000"/>
        </a:p>
      </dgm:t>
    </dgm:pt>
    <dgm:pt modelId="{41AE7DBE-EBB7-49D0-A0B3-63A2FCE8076E}">
      <dgm:prSet phldrT="[Texte]" custT="1"/>
      <dgm:spPr/>
      <dgm:t>
        <a:bodyPr/>
        <a:lstStyle/>
        <a:p>
          <a:r>
            <a:rPr lang="fr-CA" sz="1800" b="1" dirty="0"/>
            <a:t>Apprentissage automatique</a:t>
          </a:r>
        </a:p>
      </dgm:t>
    </dgm:pt>
    <dgm:pt modelId="{AEF0358E-90EE-44DE-AAF3-137946D37B3D}" type="parTrans" cxnId="{B827CE48-F686-473A-A14F-960393AF9205}">
      <dgm:prSet/>
      <dgm:spPr/>
      <dgm:t>
        <a:bodyPr/>
        <a:lstStyle/>
        <a:p>
          <a:endParaRPr lang="fr-CA" sz="2000"/>
        </a:p>
      </dgm:t>
    </dgm:pt>
    <dgm:pt modelId="{4DC8A442-B3E4-4032-8A2A-54D624C32D3D}" type="sibTrans" cxnId="{B827CE48-F686-473A-A14F-960393AF9205}">
      <dgm:prSet/>
      <dgm:spPr/>
      <dgm:t>
        <a:bodyPr/>
        <a:lstStyle/>
        <a:p>
          <a:endParaRPr lang="fr-CA" sz="2000"/>
        </a:p>
      </dgm:t>
    </dgm:pt>
    <dgm:pt modelId="{A3AA20F0-9A88-4713-9A2E-356D9B27F9F5}">
      <dgm:prSet phldrT="[Texte]" custT="1"/>
      <dgm:spPr/>
      <dgm:t>
        <a:bodyPr/>
        <a:lstStyle/>
        <a:p>
          <a:r>
            <a:rPr lang="fr-CA" sz="1800" b="1" dirty="0"/>
            <a:t>Apprentissage profond</a:t>
          </a:r>
        </a:p>
      </dgm:t>
    </dgm:pt>
    <dgm:pt modelId="{87C5DF09-D0C2-4EEF-B203-57775ED6A1AD}" type="parTrans" cxnId="{B41CE8C4-7662-4B2C-9998-FDF8BC15499D}">
      <dgm:prSet/>
      <dgm:spPr/>
      <dgm:t>
        <a:bodyPr/>
        <a:lstStyle/>
        <a:p>
          <a:endParaRPr lang="fr-CA" sz="2000"/>
        </a:p>
      </dgm:t>
    </dgm:pt>
    <dgm:pt modelId="{BE1AB19F-7329-4B34-88B1-942EDEA79354}" type="sibTrans" cxnId="{B41CE8C4-7662-4B2C-9998-FDF8BC15499D}">
      <dgm:prSet/>
      <dgm:spPr/>
      <dgm:t>
        <a:bodyPr/>
        <a:lstStyle/>
        <a:p>
          <a:endParaRPr lang="fr-CA" sz="2000"/>
        </a:p>
      </dgm:t>
    </dgm:pt>
    <dgm:pt modelId="{DED96301-52BD-439E-9A6F-02650CDFADA2}" type="pres">
      <dgm:prSet presAssocID="{41FA2316-4EFE-4CBB-9A93-FBAC5310CB3E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99405D2-95C4-4A4B-8FB7-BB8330B1C908}" type="pres">
      <dgm:prSet presAssocID="{41FA2316-4EFE-4CBB-9A93-FBAC5310CB3E}" presName="comp1" presStyleCnt="0"/>
      <dgm:spPr/>
    </dgm:pt>
    <dgm:pt modelId="{3101A0F3-89A8-488A-9450-0E5E5539A20F}" type="pres">
      <dgm:prSet presAssocID="{41FA2316-4EFE-4CBB-9A93-FBAC5310CB3E}" presName="circle1" presStyleLbl="node1" presStyleIdx="0" presStyleCnt="3" custLinFactNeighborX="5612" custLinFactNeighborY="-1651"/>
      <dgm:spPr/>
      <dgm:t>
        <a:bodyPr/>
        <a:lstStyle/>
        <a:p>
          <a:endParaRPr lang="fr-FR"/>
        </a:p>
      </dgm:t>
    </dgm:pt>
    <dgm:pt modelId="{77253290-4499-4AFD-93FE-8952C638453A}" type="pres">
      <dgm:prSet presAssocID="{41FA2316-4EFE-4CBB-9A93-FBAC5310CB3E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4A0A8CF-7115-467C-8757-80263FF25AC2}" type="pres">
      <dgm:prSet presAssocID="{41FA2316-4EFE-4CBB-9A93-FBAC5310CB3E}" presName="comp2" presStyleCnt="0"/>
      <dgm:spPr/>
    </dgm:pt>
    <dgm:pt modelId="{B2296B89-8FDD-4B62-886D-A1EE0970E83D}" type="pres">
      <dgm:prSet presAssocID="{41FA2316-4EFE-4CBB-9A93-FBAC5310CB3E}" presName="circle2" presStyleLbl="node1" presStyleIdx="1" presStyleCnt="3" custLinFactNeighborX="8068"/>
      <dgm:spPr/>
      <dgm:t>
        <a:bodyPr/>
        <a:lstStyle/>
        <a:p>
          <a:endParaRPr lang="fr-FR"/>
        </a:p>
      </dgm:t>
    </dgm:pt>
    <dgm:pt modelId="{28E2645A-7972-499B-8F2F-ABC7DE9E8225}" type="pres">
      <dgm:prSet presAssocID="{41FA2316-4EFE-4CBB-9A93-FBAC5310CB3E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F1AC56-53DE-4968-8D2B-F9DF4F34FBCE}" type="pres">
      <dgm:prSet presAssocID="{41FA2316-4EFE-4CBB-9A93-FBAC5310CB3E}" presName="comp3" presStyleCnt="0"/>
      <dgm:spPr/>
    </dgm:pt>
    <dgm:pt modelId="{96CBA77D-5BCB-4E05-A6B4-662BFEA0B3BF}" type="pres">
      <dgm:prSet presAssocID="{41FA2316-4EFE-4CBB-9A93-FBAC5310CB3E}" presName="circle3" presStyleLbl="node1" presStyleIdx="2" presStyleCnt="3" custLinFactNeighborX="10040"/>
      <dgm:spPr/>
      <dgm:t>
        <a:bodyPr/>
        <a:lstStyle/>
        <a:p>
          <a:endParaRPr lang="fr-FR"/>
        </a:p>
      </dgm:t>
    </dgm:pt>
    <dgm:pt modelId="{43942F3E-FC5A-4AC4-B652-B554C3EA6D6A}" type="pres">
      <dgm:prSet presAssocID="{41FA2316-4EFE-4CBB-9A93-FBAC5310CB3E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41CE8C4-7662-4B2C-9998-FDF8BC15499D}" srcId="{41FA2316-4EFE-4CBB-9A93-FBAC5310CB3E}" destId="{A3AA20F0-9A88-4713-9A2E-356D9B27F9F5}" srcOrd="2" destOrd="0" parTransId="{87C5DF09-D0C2-4EEF-B203-57775ED6A1AD}" sibTransId="{BE1AB19F-7329-4B34-88B1-942EDEA79354}"/>
    <dgm:cxn modelId="{EC1F5939-68BF-4672-AB44-AD318C1496A8}" type="presOf" srcId="{41FA2316-4EFE-4CBB-9A93-FBAC5310CB3E}" destId="{DED96301-52BD-439E-9A6F-02650CDFADA2}" srcOrd="0" destOrd="0" presId="urn:microsoft.com/office/officeart/2005/8/layout/venn2"/>
    <dgm:cxn modelId="{B42CFAB3-0B56-4BBD-BF2D-F64CB5569CB3}" type="presOf" srcId="{A3AA20F0-9A88-4713-9A2E-356D9B27F9F5}" destId="{96CBA77D-5BCB-4E05-A6B4-662BFEA0B3BF}" srcOrd="0" destOrd="0" presId="urn:microsoft.com/office/officeart/2005/8/layout/venn2"/>
    <dgm:cxn modelId="{3A97D54F-7CFA-475D-8D3A-01CA042965CB}" type="presOf" srcId="{6182443D-E805-43FF-8AB8-4EC8AAC81197}" destId="{3101A0F3-89A8-488A-9450-0E5E5539A20F}" srcOrd="0" destOrd="0" presId="urn:microsoft.com/office/officeart/2005/8/layout/venn2"/>
    <dgm:cxn modelId="{5EE1E099-639C-4B9D-B718-399E0DC40C09}" type="presOf" srcId="{41AE7DBE-EBB7-49D0-A0B3-63A2FCE8076E}" destId="{28E2645A-7972-499B-8F2F-ABC7DE9E8225}" srcOrd="1" destOrd="0" presId="urn:microsoft.com/office/officeart/2005/8/layout/venn2"/>
    <dgm:cxn modelId="{B827CE48-F686-473A-A14F-960393AF9205}" srcId="{41FA2316-4EFE-4CBB-9A93-FBAC5310CB3E}" destId="{41AE7DBE-EBB7-49D0-A0B3-63A2FCE8076E}" srcOrd="1" destOrd="0" parTransId="{AEF0358E-90EE-44DE-AAF3-137946D37B3D}" sibTransId="{4DC8A442-B3E4-4032-8A2A-54D624C32D3D}"/>
    <dgm:cxn modelId="{B13ADFC9-880D-4E5C-987E-9F9B3406EB89}" type="presOf" srcId="{A3AA20F0-9A88-4713-9A2E-356D9B27F9F5}" destId="{43942F3E-FC5A-4AC4-B652-B554C3EA6D6A}" srcOrd="1" destOrd="0" presId="urn:microsoft.com/office/officeart/2005/8/layout/venn2"/>
    <dgm:cxn modelId="{1D7B933A-0F8D-45AE-966D-7FE1C19E5A32}" type="presOf" srcId="{41AE7DBE-EBB7-49D0-A0B3-63A2FCE8076E}" destId="{B2296B89-8FDD-4B62-886D-A1EE0970E83D}" srcOrd="0" destOrd="0" presId="urn:microsoft.com/office/officeart/2005/8/layout/venn2"/>
    <dgm:cxn modelId="{5E2B566A-ABDF-4013-B294-28F821504449}" type="presOf" srcId="{6182443D-E805-43FF-8AB8-4EC8AAC81197}" destId="{77253290-4499-4AFD-93FE-8952C638453A}" srcOrd="1" destOrd="0" presId="urn:microsoft.com/office/officeart/2005/8/layout/venn2"/>
    <dgm:cxn modelId="{A6E037DE-1DD6-4AFF-8C1F-38EC1D95ED23}" srcId="{41FA2316-4EFE-4CBB-9A93-FBAC5310CB3E}" destId="{6182443D-E805-43FF-8AB8-4EC8AAC81197}" srcOrd="0" destOrd="0" parTransId="{7AFF8424-6899-4825-8ACA-71E7D2276D18}" sibTransId="{6168106D-A853-4C31-BF47-8D9F6E9AAA9A}"/>
    <dgm:cxn modelId="{BD230002-9EC4-4D36-A06C-8873C1CD52B3}" type="presParOf" srcId="{DED96301-52BD-439E-9A6F-02650CDFADA2}" destId="{599405D2-95C4-4A4B-8FB7-BB8330B1C908}" srcOrd="0" destOrd="0" presId="urn:microsoft.com/office/officeart/2005/8/layout/venn2"/>
    <dgm:cxn modelId="{830F1E89-84EF-4A4C-B620-304D34670355}" type="presParOf" srcId="{599405D2-95C4-4A4B-8FB7-BB8330B1C908}" destId="{3101A0F3-89A8-488A-9450-0E5E5539A20F}" srcOrd="0" destOrd="0" presId="urn:microsoft.com/office/officeart/2005/8/layout/venn2"/>
    <dgm:cxn modelId="{C1C6FD68-5A6B-4BE9-AFDE-65C5F6E224AD}" type="presParOf" srcId="{599405D2-95C4-4A4B-8FB7-BB8330B1C908}" destId="{77253290-4499-4AFD-93FE-8952C638453A}" srcOrd="1" destOrd="0" presId="urn:microsoft.com/office/officeart/2005/8/layout/venn2"/>
    <dgm:cxn modelId="{D780D384-671E-4C58-9E3B-A16948F68106}" type="presParOf" srcId="{DED96301-52BD-439E-9A6F-02650CDFADA2}" destId="{C4A0A8CF-7115-467C-8757-80263FF25AC2}" srcOrd="1" destOrd="0" presId="urn:microsoft.com/office/officeart/2005/8/layout/venn2"/>
    <dgm:cxn modelId="{B0440467-7011-49ED-91B0-F277748B64AA}" type="presParOf" srcId="{C4A0A8CF-7115-467C-8757-80263FF25AC2}" destId="{B2296B89-8FDD-4B62-886D-A1EE0970E83D}" srcOrd="0" destOrd="0" presId="urn:microsoft.com/office/officeart/2005/8/layout/venn2"/>
    <dgm:cxn modelId="{DBFFA5C4-75BA-447D-8CA9-355E600B08AC}" type="presParOf" srcId="{C4A0A8CF-7115-467C-8757-80263FF25AC2}" destId="{28E2645A-7972-499B-8F2F-ABC7DE9E8225}" srcOrd="1" destOrd="0" presId="urn:microsoft.com/office/officeart/2005/8/layout/venn2"/>
    <dgm:cxn modelId="{E8B1A709-1B3F-4F87-9711-2F30A59A86D3}" type="presParOf" srcId="{DED96301-52BD-439E-9A6F-02650CDFADA2}" destId="{C5F1AC56-53DE-4968-8D2B-F9DF4F34FBCE}" srcOrd="2" destOrd="0" presId="urn:microsoft.com/office/officeart/2005/8/layout/venn2"/>
    <dgm:cxn modelId="{B3289929-C9F2-4D3C-A8A7-70FD218DA007}" type="presParOf" srcId="{C5F1AC56-53DE-4968-8D2B-F9DF4F34FBCE}" destId="{96CBA77D-5BCB-4E05-A6B4-662BFEA0B3BF}" srcOrd="0" destOrd="0" presId="urn:microsoft.com/office/officeart/2005/8/layout/venn2"/>
    <dgm:cxn modelId="{92AA6936-EF5C-4ECE-82D8-DEE12EBE31CA}" type="presParOf" srcId="{C5F1AC56-53DE-4968-8D2B-F9DF4F34FBCE}" destId="{43942F3E-FC5A-4AC4-B652-B554C3EA6D6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1A0F3-89A8-488A-9450-0E5E5539A20F}">
      <dsp:nvSpPr>
        <dsp:cNvPr id="0" name=""/>
        <dsp:cNvSpPr/>
      </dsp:nvSpPr>
      <dsp:spPr>
        <a:xfrm>
          <a:off x="896423" y="0"/>
          <a:ext cx="5037227" cy="503722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b="1" kern="1200" dirty="0"/>
            <a:t>Intelligence artificielle</a:t>
          </a:r>
        </a:p>
      </dsp:txBody>
      <dsp:txXfrm>
        <a:off x="2534781" y="251861"/>
        <a:ext cx="1760510" cy="755584"/>
      </dsp:txXfrm>
    </dsp:sp>
    <dsp:sp modelId="{B2296B89-8FDD-4B62-886D-A1EE0970E83D}">
      <dsp:nvSpPr>
        <dsp:cNvPr id="0" name=""/>
        <dsp:cNvSpPr/>
      </dsp:nvSpPr>
      <dsp:spPr>
        <a:xfrm>
          <a:off x="1548190" y="1259306"/>
          <a:ext cx="3777920" cy="3777920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53123"/>
                <a:satOff val="-2196"/>
                <a:lumOff val="1280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53123"/>
                <a:satOff val="-2196"/>
                <a:lumOff val="1280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53123"/>
                <a:satOff val="-2196"/>
                <a:lumOff val="1280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b="1" kern="1200" dirty="0"/>
            <a:t>Apprentissage automatique</a:t>
          </a:r>
        </a:p>
      </dsp:txBody>
      <dsp:txXfrm>
        <a:off x="2556895" y="1495426"/>
        <a:ext cx="1760510" cy="708360"/>
      </dsp:txXfrm>
    </dsp:sp>
    <dsp:sp modelId="{96CBA77D-5BCB-4E05-A6B4-662BFEA0B3BF}">
      <dsp:nvSpPr>
        <dsp:cNvPr id="0" name=""/>
        <dsp:cNvSpPr/>
      </dsp:nvSpPr>
      <dsp:spPr>
        <a:xfrm>
          <a:off x="2125910" y="2518613"/>
          <a:ext cx="2518613" cy="251861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06247"/>
                <a:satOff val="-4392"/>
                <a:lumOff val="2561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06247"/>
                <a:satOff val="-4392"/>
                <a:lumOff val="2561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06247"/>
                <a:satOff val="-4392"/>
                <a:lumOff val="256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b="1" kern="1200" dirty="0"/>
            <a:t>Apprentissage profond</a:t>
          </a:r>
        </a:p>
      </dsp:txBody>
      <dsp:txXfrm>
        <a:off x="2494752" y="3148266"/>
        <a:ext cx="1780928" cy="1259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18-11-01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1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Concepts</a:t>
            </a:r>
            <a:r>
              <a:rPr lang="fr-CA" baseline="0" dirty="0"/>
              <a:t> clefs : </a:t>
            </a:r>
            <a:r>
              <a:rPr lang="fr-CA" dirty="0"/>
              <a:t>Automatisation</a:t>
            </a:r>
            <a:r>
              <a:rPr lang="fr-CA" baseline="0" dirty="0"/>
              <a:t> et généralisation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37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Concepts</a:t>
            </a:r>
            <a:r>
              <a:rPr lang="fr-CA" baseline="0" dirty="0"/>
              <a:t> clefs : </a:t>
            </a:r>
            <a:r>
              <a:rPr lang="fr-CA" dirty="0"/>
              <a:t>Automatisation</a:t>
            </a:r>
            <a:r>
              <a:rPr lang="fr-CA" baseline="0" dirty="0"/>
              <a:t> et généralisation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3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Gathering</a:t>
            </a:r>
            <a:r>
              <a:rPr lang="fr-CA" dirty="0"/>
              <a:t> data</a:t>
            </a:r>
          </a:p>
          <a:p>
            <a:r>
              <a:rPr lang="fr-CA" dirty="0" err="1"/>
              <a:t>Preparing</a:t>
            </a:r>
            <a:r>
              <a:rPr lang="fr-CA" dirty="0"/>
              <a:t> data</a:t>
            </a:r>
          </a:p>
          <a:p>
            <a:r>
              <a:rPr lang="fr-CA" dirty="0" err="1"/>
              <a:t>Choosing</a:t>
            </a:r>
            <a:r>
              <a:rPr lang="fr-CA" dirty="0"/>
              <a:t> a model</a:t>
            </a:r>
          </a:p>
          <a:p>
            <a:r>
              <a:rPr lang="fr-CA" dirty="0"/>
              <a:t>Training</a:t>
            </a:r>
          </a:p>
          <a:p>
            <a:r>
              <a:rPr lang="fr-CA" dirty="0" err="1"/>
              <a:t>Evaluation</a:t>
            </a:r>
            <a:endParaRPr lang="fr-CA" dirty="0"/>
          </a:p>
          <a:p>
            <a:r>
              <a:rPr lang="fr-CA" dirty="0" err="1"/>
              <a:t>Hyperparameter</a:t>
            </a:r>
            <a:r>
              <a:rPr lang="fr-CA" dirty="0"/>
              <a:t> tuning</a:t>
            </a:r>
          </a:p>
          <a:p>
            <a:r>
              <a:rPr lang="fr-CA" dirty="0" err="1"/>
              <a:t>prediction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Pas tout à fait exacte </a:t>
            </a:r>
            <a:r>
              <a:rPr lang="is-IS" dirty="0"/>
              <a:t>… à revoir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0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Intervalle de confiance du </a:t>
            </a:r>
            <a:r>
              <a:rPr lang="fr-CA" dirty="0" err="1"/>
              <a:t>théorem</a:t>
            </a:r>
            <a:r>
              <a:rPr lang="fr-CA" dirty="0"/>
              <a:t> centrale limite si on a N &gt;= 30, </a:t>
            </a:r>
          </a:p>
          <a:p>
            <a:r>
              <a:rPr lang="fr-CA" dirty="0"/>
              <a:t>CI = 1,96*</a:t>
            </a:r>
            <a:r>
              <a:rPr lang="fr-CA" dirty="0" err="1"/>
              <a:t>np.std</a:t>
            </a:r>
            <a:r>
              <a:rPr lang="fr-CA" dirty="0"/>
              <a:t>(X)/</a:t>
            </a:r>
            <a:r>
              <a:rPr lang="fr-CA" dirty="0" err="1"/>
              <a:t>np.sqrt</a:t>
            </a:r>
            <a:r>
              <a:rPr lang="fr-CA" dirty="0"/>
              <a:t>(n)</a:t>
            </a:r>
            <a:br>
              <a:rPr lang="fr-CA" dirty="0"/>
            </a:br>
            <a:r>
              <a:rPr lang="fr-CA" dirty="0"/>
              <a:t>Utiliser l’estimateur non-biaisé de la variance.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96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tout à fait exacte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Relationship Id="rId3" Type="http://schemas.openxmlformats.org/officeDocument/2006/relationships/image" Target="../media/image6.gi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Relationship Id="rId3" Type="http://schemas.openxmlformats.org/officeDocument/2006/relationships/image" Target="../media/image6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597352"/>
            <a:ext cx="4572000" cy="260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97352"/>
            <a:ext cx="4572000" cy="260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340768"/>
            <a:ext cx="8229600" cy="136815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1524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565" y="6597352"/>
            <a:ext cx="3500437" cy="260648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6597352"/>
            <a:ext cx="1071563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0B4CF9C-55F4-4FFE-BD8D-163EF165F112}" type="datetime1">
              <a:rPr lang="en-US" smtClean="0"/>
              <a:t>18-11-01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3429000" cy="260648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A sample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597352"/>
            <a:ext cx="1143000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858" y="5373217"/>
            <a:ext cx="2164808" cy="1196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373217"/>
            <a:ext cx="1952092" cy="976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s://lh5.googleusercontent.com/66HWRo2ZdXF_o6m5r7KVcUgj29UnoUtp7xtxf6cyoXTpTBJWwzudUN0ayaZ2aPOY-XjaGNjHhCU5omeUI5vuAgq0xl_enTsGsLgkMeOkZD8NsGKt9DI1p_OuHI3mlkYo8I2mtP9T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9" b="25811"/>
          <a:stretch/>
        </p:blipFill>
        <p:spPr bwMode="auto">
          <a:xfrm>
            <a:off x="6444208" y="5455668"/>
            <a:ext cx="2667572" cy="106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40"/>
          <a:stretch/>
        </p:blipFill>
        <p:spPr bwMode="auto">
          <a:xfrm>
            <a:off x="4139952" y="4950159"/>
            <a:ext cx="2101874" cy="150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ubtitle 16"/>
          <p:cNvSpPr txBox="1">
            <a:spLocks/>
          </p:cNvSpPr>
          <p:nvPr userDrawn="1"/>
        </p:nvSpPr>
        <p:spPr bwMode="auto">
          <a:xfrm>
            <a:off x="1403648" y="3429000"/>
            <a:ext cx="640080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600" dirty="0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Patrick </a:t>
            </a:r>
            <a:r>
              <a:rPr lang="en-US" sz="2600" dirty="0" err="1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Dallaire</a:t>
            </a:r>
            <a:endParaRPr lang="en-US" sz="2600" dirty="0">
              <a:solidFill>
                <a:schemeClr val="tx1"/>
              </a:solidFill>
              <a:latin typeface="CMU Sans Serif" pitchFamily="2" charset="0"/>
              <a:ea typeface="CMU Sans Serif" pitchFamily="2" charset="0"/>
              <a:cs typeface="CMU Sans Serif" pitchFamily="2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Centre de </a:t>
            </a:r>
            <a:r>
              <a:rPr lang="en-US" sz="1800" dirty="0" err="1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recherche</a:t>
            </a:r>
            <a:r>
              <a:rPr lang="en-US" sz="1800" dirty="0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 en </a:t>
            </a:r>
            <a:r>
              <a:rPr lang="en-US" sz="1800" dirty="0" err="1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données</a:t>
            </a:r>
            <a:r>
              <a:rPr lang="en-US" sz="1800" dirty="0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massives</a:t>
            </a:r>
            <a:endParaRPr lang="en-US" sz="1800" dirty="0">
              <a:solidFill>
                <a:schemeClr val="tx1"/>
              </a:solidFill>
              <a:latin typeface="CMU Sans Serif" pitchFamily="2" charset="0"/>
              <a:ea typeface="CMU Sans Serif" pitchFamily="2" charset="0"/>
              <a:cs typeface="CMU Sans Serif" pitchFamily="2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de</a:t>
            </a:r>
            <a:r>
              <a:rPr lang="en-US" sz="1800" baseline="0" dirty="0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 </a:t>
            </a:r>
            <a:r>
              <a:rPr lang="en-US" sz="1800" baseline="0" dirty="0" err="1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l’Université</a:t>
            </a:r>
            <a:r>
              <a:rPr lang="en-US" sz="1800" baseline="0" dirty="0">
                <a:solidFill>
                  <a:schemeClr val="tx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rPr>
              <a:t> Laval</a:t>
            </a:r>
            <a:endParaRPr lang="en-US" sz="1800" dirty="0">
              <a:solidFill>
                <a:schemeClr val="tx1"/>
              </a:solidFill>
              <a:latin typeface="CMU Sans Serif" pitchFamily="2" charset="0"/>
              <a:ea typeface="CMU Sans Serif" pitchFamily="2" charset="0"/>
              <a:cs typeface="CMU Sans Serif" pitchFamily="2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 sz="2400" dirty="0">
              <a:solidFill>
                <a:schemeClr val="tx1"/>
              </a:solidFill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81000" y="170255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200" dirty="0">
                <a:solidFill>
                  <a:schemeClr val="bg1"/>
                </a:solidFill>
                <a:latin typeface="CMU Sans Serif"/>
              </a:rPr>
              <a:t>Introduction à l’apprentissage automatique </a:t>
            </a:r>
          </a:p>
        </p:txBody>
      </p:sp>
    </p:spTree>
    <p:extLst>
      <p:ext uri="{BB962C8B-B14F-4D97-AF65-F5344CB8AC3E}">
        <p14:creationId xmlns:p14="http://schemas.microsoft.com/office/powerpoint/2010/main" val="116341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95A4D2-F510-48C2-95A3-ABA551F27ED8}" type="datetime1">
              <a:rPr lang="en-US" smtClean="0"/>
              <a:t>18-11-01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9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A90982-9BD1-41A4-898E-2DE3EFDAD62B}" type="datetime1">
              <a:rPr lang="en-US" smtClean="0"/>
              <a:t>18-11-01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2F621-4695-46C1-8607-7F4A48817B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97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0ADF50-10D7-42AC-AB89-4CCBF61CB015}" type="datetime1">
              <a:rPr lang="en-US" smtClean="0"/>
              <a:t>18-11-01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58546F-1E4E-426D-9940-5EB4B4A7467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5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165E67-DA18-45D0-8E9E-6B8ACAE456BC}" type="datetime1">
              <a:rPr lang="en-US" smtClean="0"/>
              <a:t>18-11-01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25B14B-C98E-4C14-96E7-18DD3A29C1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87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D0017-6054-459D-AE5C-191A18401D8C}" type="datetime1">
              <a:rPr lang="en-US" smtClean="0"/>
              <a:t>18-11-01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1981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D0017-6054-459D-AE5C-191A18401D8C}" type="datetime1">
              <a:rPr lang="en-US" smtClean="0"/>
              <a:t>18-11-01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6222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17659C-7A1E-4BA8-A357-D19EE208B1A5}" type="datetime1">
              <a:rPr lang="en-US" smtClean="0"/>
              <a:t>18-11-01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2A947-F0B9-4AC8-B617-2CA04D39997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99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D64503-3AD9-4F80-9E80-DDFEFC8BB6B0}" type="datetime1">
              <a:rPr lang="en-US" smtClean="0"/>
              <a:t>18-11-01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C05516-340B-459A-81CA-6701DA508F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10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A9556C-2595-4E56-A717-316D8EFEAEE5}" type="datetime1">
              <a:rPr lang="en-US" smtClean="0"/>
              <a:t>18-11-01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5EA575-3527-424C-A005-428A5216F8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43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C90A5D-7968-4289-B148-46667062E381}" type="datetime1">
              <a:rPr lang="en-US" smtClean="0"/>
              <a:t>18-11-01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39EB02-20BD-4C4F-B59A-1CA3F89D91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6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597352"/>
            <a:ext cx="4572000" cy="260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97352"/>
            <a:ext cx="4572000" cy="260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565" y="6597352"/>
            <a:ext cx="3500437" cy="260648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CMU Sans Serif" pitchFamily="2" charset="0"/>
              <a:ea typeface="CMU Sans Serif" pitchFamily="2" charset="0"/>
              <a:cs typeface="CMU Sans Serif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1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  <a:lvl2pPr>
              <a:buSzPct val="60000"/>
              <a:buFontTx/>
              <a:buBlip>
                <a:blip r:embed="rId3"/>
              </a:buBlip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2pPr>
            <a:lvl3pPr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3pPr>
            <a:lvl4pPr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4pPr>
            <a:lvl5pPr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6597352"/>
            <a:ext cx="1071563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995A4D2-F510-48C2-95A3-ABA551F27ED8}" type="datetime1">
              <a:rPr lang="en-US" smtClean="0"/>
              <a:t>18-11-01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3505200" cy="260648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A sample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597352"/>
            <a:ext cx="1066800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64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597352"/>
            <a:ext cx="4572000" cy="260648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97352"/>
            <a:ext cx="4572000" cy="260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524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565" y="6597352"/>
            <a:ext cx="3500437" cy="260648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6597352"/>
            <a:ext cx="1071563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0B4CF9C-55F4-4FFE-BD8D-163EF165F112}" type="datetime1">
              <a:rPr lang="en-US" smtClean="0"/>
              <a:t>18-11-01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3429000" cy="260648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A sample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597352"/>
            <a:ext cx="1143000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597352"/>
            <a:ext cx="4572000" cy="260648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97352"/>
            <a:ext cx="4572000" cy="260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565" y="6597352"/>
            <a:ext cx="3500437" cy="260648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CMU Sans Serif" pitchFamily="2" charset="0"/>
              <a:ea typeface="CMU Sans Serif" pitchFamily="2" charset="0"/>
              <a:cs typeface="CMU Sans Serif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1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  <a:lvl2pPr>
              <a:buSzPct val="60000"/>
              <a:buFontTx/>
              <a:buBlip>
                <a:blip r:embed="rId3"/>
              </a:buBlip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2pPr>
            <a:lvl3pPr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3pPr>
            <a:lvl4pPr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4pPr>
            <a:lvl5pPr>
              <a:defRPr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6597352"/>
            <a:ext cx="1071563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995A4D2-F510-48C2-95A3-ABA551F27ED8}" type="datetime1">
              <a:rPr lang="en-US" smtClean="0"/>
              <a:t>18-11-01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3505200" cy="260648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A sample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597352"/>
            <a:ext cx="1066800" cy="260648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5" y="6488114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1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1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0ADF50-10D7-42AC-AB89-4CCBF61CB015}" type="datetime1">
              <a:rPr lang="en-US" smtClean="0"/>
              <a:t>18-11-01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7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5" y="6488114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1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990600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76401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165E67-DA18-45D0-8E9E-6B8ACAE456BC}" type="datetime1">
              <a:rPr lang="en-US" smtClean="0"/>
              <a:t>18-11-01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7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3F7254F-48EC-4278-B0A8-D3E98656B758}" type="datetime1">
              <a:rPr lang="en-US" smtClean="0"/>
              <a:t>18-11-01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D2C74D-DD70-47EE-8C13-D0349F90F129}" type="datetime1">
              <a:rPr lang="en-US" smtClean="0"/>
              <a:t>18-11-01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90982-9BD1-41A4-898E-2DE3EFDAD62B}" type="datetime1">
              <a:rPr lang="en-US" smtClean="0"/>
              <a:t>18-11-01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1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5" y="6488114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1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1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0ADF50-10D7-42AC-AB89-4CCBF61CB015}" type="datetime1">
              <a:rPr lang="en-US" smtClean="0"/>
              <a:t>18-11-01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7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0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5" y="6488114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1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990600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76401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165E67-DA18-45D0-8E9E-6B8ACAE456BC}" type="datetime1">
              <a:rPr lang="en-US" smtClean="0"/>
              <a:t>18-11-01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7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8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3F7254F-48EC-4278-B0A8-D3E98656B758}" type="datetime1">
              <a:rPr lang="en-US" smtClean="0"/>
              <a:t>18-11-01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3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10816"/>
            <a:ext cx="9144000" cy="61798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10816"/>
            <a:ext cx="8915400" cy="617984"/>
          </a:xfrm>
        </p:spPr>
        <p:txBody>
          <a:bodyPr/>
          <a:lstStyle>
            <a:lvl1pPr marL="18288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3F7254F-48EC-4278-B0A8-D3E98656B758}" type="datetime1">
              <a:rPr lang="en-US" smtClean="0"/>
              <a:t>18-11-01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569992" y="1"/>
            <a:ext cx="4572000" cy="10101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2008" y="1"/>
            <a:ext cx="4572000" cy="1010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auto">
          <a:xfrm>
            <a:off x="611560" y="54723"/>
            <a:ext cx="3771528" cy="88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Section 1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Section 2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Section 3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Section 4</a:t>
            </a:r>
          </a:p>
        </p:txBody>
      </p:sp>
      <p:sp>
        <p:nvSpPr>
          <p:cNvPr id="14" name="Title 1"/>
          <p:cNvSpPr txBox="1">
            <a:spLocks/>
          </p:cNvSpPr>
          <p:nvPr userDrawn="1"/>
        </p:nvSpPr>
        <p:spPr bwMode="auto">
          <a:xfrm>
            <a:off x="4544888" y="44625"/>
            <a:ext cx="3627512" cy="88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</a:rPr>
              <a:t>Subsection 1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Subsection 2</a:t>
            </a:r>
          </a:p>
          <a:p>
            <a:pPr marL="18288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Subsection 3</a:t>
            </a:r>
          </a:p>
        </p:txBody>
      </p:sp>
    </p:spTree>
    <p:extLst>
      <p:ext uri="{BB962C8B-B14F-4D97-AF65-F5344CB8AC3E}">
        <p14:creationId xmlns:p14="http://schemas.microsoft.com/office/powerpoint/2010/main" val="3249314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D2C74D-DD70-47EE-8C13-D0349F90F129}" type="datetime1">
              <a:rPr lang="en-US" smtClean="0"/>
              <a:t>18-11-01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6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6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B4CF9C-55F4-4FFE-BD8D-163EF165F112}" type="datetime1">
              <a:rPr lang="en-US" smtClean="0"/>
              <a:t>18-11-01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4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C3D0017-6054-459D-AE5C-191A18401D8C}" type="datetime1">
              <a:rPr lang="en-US" smtClean="0"/>
              <a:t>18-11-01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38.pn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6.xml"/><Relationship Id="rId7" Type="http://schemas.openxmlformats.org/officeDocument/2006/relationships/image" Target="../media/image39.gif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38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slideLayout" Target="../slideLayouts/slideLayout6.xml"/><Relationship Id="rId5" Type="http://schemas.openxmlformats.org/officeDocument/2006/relationships/image" Target="../media/image54.gif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9.jpe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" Type="http://schemas.openxmlformats.org/officeDocument/2006/relationships/tags" Target="../tags/tag25.xml"/><Relationship Id="rId2" Type="http://schemas.openxmlformats.org/officeDocument/2006/relationships/tags" Target="../tags/tag26.xml"/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tags" Target="../tags/tag29.xml"/><Relationship Id="rId6" Type="http://schemas.openxmlformats.org/officeDocument/2006/relationships/tags" Target="../tags/tag30.xml"/><Relationship Id="rId7" Type="http://schemas.openxmlformats.org/officeDocument/2006/relationships/slideLayout" Target="../slideLayouts/slideLayout6.xml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4" Type="http://schemas.openxmlformats.org/officeDocument/2006/relationships/tags" Target="../tags/tag34.xml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7" Type="http://schemas.openxmlformats.org/officeDocument/2006/relationships/image" Target="../media/image84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" Type="http://schemas.openxmlformats.org/officeDocument/2006/relationships/tags" Target="../tags/tag31.xml"/><Relationship Id="rId2" Type="http://schemas.openxmlformats.org/officeDocument/2006/relationships/tags" Target="../tags/tag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tags" Target="../tags/tag39.xml"/><Relationship Id="rId6" Type="http://schemas.openxmlformats.org/officeDocument/2006/relationships/slideLayout" Target="../slideLayouts/slideLayout6.xml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" Type="http://schemas.openxmlformats.org/officeDocument/2006/relationships/tags" Target="../tags/tag40.xml"/><Relationship Id="rId2" Type="http://schemas.openxmlformats.org/officeDocument/2006/relationships/tags" Target="../tags/tag41.xml"/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tags" Target="../tags/tag44.xml"/><Relationship Id="rId6" Type="http://schemas.openxmlformats.org/officeDocument/2006/relationships/tags" Target="../tags/tag45.xml"/><Relationship Id="rId7" Type="http://schemas.openxmlformats.org/officeDocument/2006/relationships/tags" Target="../tags/tag46.xml"/><Relationship Id="rId8" Type="http://schemas.openxmlformats.org/officeDocument/2006/relationships/tags" Target="../tags/tag47.xml"/><Relationship Id="rId9" Type="http://schemas.openxmlformats.org/officeDocument/2006/relationships/slideLayout" Target="../slideLayouts/slideLayout6.xml"/><Relationship Id="rId10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4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1" Type="http://schemas.openxmlformats.org/officeDocument/2006/relationships/tags" Target="../tags/tag48.xml"/><Relationship Id="rId2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4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1" Type="http://schemas.openxmlformats.org/officeDocument/2006/relationships/tags" Target="../tags/tag51.xml"/><Relationship Id="rId2" Type="http://schemas.openxmlformats.org/officeDocument/2006/relationships/tags" Target="../tags/tag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4" Type="http://schemas.openxmlformats.org/officeDocument/2006/relationships/image" Target="../media/image119.png"/><Relationship Id="rId1" Type="http://schemas.openxmlformats.org/officeDocument/2006/relationships/tags" Target="../tags/tag54.xml"/><Relationship Id="rId2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21.png"/><Relationship Id="rId5" Type="http://schemas.openxmlformats.org/officeDocument/2006/relationships/image" Target="../media/image77.emf"/><Relationship Id="rId6" Type="http://schemas.openxmlformats.org/officeDocument/2006/relationships/image" Target="../media/image122.png"/><Relationship Id="rId1" Type="http://schemas.openxmlformats.org/officeDocument/2006/relationships/tags" Target="../tags/tag55.xml"/><Relationship Id="rId2" Type="http://schemas.openxmlformats.org/officeDocument/2006/relationships/tags" Target="../tags/tag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1" Type="http://schemas.openxmlformats.org/officeDocument/2006/relationships/tags" Target="../tags/tag57.xml"/><Relationship Id="rId2" Type="http://schemas.openxmlformats.org/officeDocument/2006/relationships/tags" Target="../tags/tag58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20" Type="http://schemas.openxmlformats.org/officeDocument/2006/relationships/image" Target="../media/image135.png"/><Relationship Id="rId21" Type="http://schemas.openxmlformats.org/officeDocument/2006/relationships/image" Target="../media/image136.png"/><Relationship Id="rId10" Type="http://schemas.openxmlformats.org/officeDocument/2006/relationships/slideLayout" Target="../slideLayouts/slideLayout6.xml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Relationship Id="rId1" Type="http://schemas.openxmlformats.org/officeDocument/2006/relationships/tags" Target="../tags/tag60.xml"/><Relationship Id="rId2" Type="http://schemas.openxmlformats.org/officeDocument/2006/relationships/tags" Target="../tags/tag61.xml"/><Relationship Id="rId3" Type="http://schemas.openxmlformats.org/officeDocument/2006/relationships/tags" Target="../tags/tag62.xml"/><Relationship Id="rId4" Type="http://schemas.openxmlformats.org/officeDocument/2006/relationships/tags" Target="../tags/tag63.xml"/><Relationship Id="rId5" Type="http://schemas.openxmlformats.org/officeDocument/2006/relationships/tags" Target="../tags/tag64.xml"/><Relationship Id="rId6" Type="http://schemas.openxmlformats.org/officeDocument/2006/relationships/tags" Target="../tags/tag65.xml"/><Relationship Id="rId7" Type="http://schemas.openxmlformats.org/officeDocument/2006/relationships/tags" Target="../tags/tag66.xml"/><Relationship Id="rId8" Type="http://schemas.openxmlformats.org/officeDocument/2006/relationships/tags" Target="../tags/tag6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slideLayout" Target="../slideLayouts/slideLayout6.xml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38.png"/><Relationship Id="rId10" Type="http://schemas.openxmlformats.org/officeDocument/2006/relationships/image" Target="../media/image144.png"/><Relationship Id="rId1" Type="http://schemas.openxmlformats.org/officeDocument/2006/relationships/tags" Target="../tags/tag72.xml"/><Relationship Id="rId2" Type="http://schemas.openxmlformats.org/officeDocument/2006/relationships/tags" Target="../tags/tag7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1" Type="http://schemas.openxmlformats.org/officeDocument/2006/relationships/tags" Target="../tags/tag75.xml"/><Relationship Id="rId2" Type="http://schemas.openxmlformats.org/officeDocument/2006/relationships/tags" Target="../tags/tag7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147.emf"/><Relationship Id="rId5" Type="http://schemas.openxmlformats.org/officeDocument/2006/relationships/image" Target="../media/image148.png"/><Relationship Id="rId1" Type="http://schemas.openxmlformats.org/officeDocument/2006/relationships/tags" Target="../tags/tag77.xml"/><Relationship Id="rId2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1" Type="http://schemas.openxmlformats.org/officeDocument/2006/relationships/tags" Target="../tags/tag78.xml"/><Relationship Id="rId2" Type="http://schemas.openxmlformats.org/officeDocument/2006/relationships/tags" Target="../tags/tag7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10" Type="http://schemas.openxmlformats.org/officeDocument/2006/relationships/tags" Target="../tags/tag89.xml"/><Relationship Id="rId11" Type="http://schemas.openxmlformats.org/officeDocument/2006/relationships/tags" Target="../tags/tag90.xml"/><Relationship Id="rId12" Type="http://schemas.openxmlformats.org/officeDocument/2006/relationships/tags" Target="../tags/tag91.xml"/><Relationship Id="rId13" Type="http://schemas.openxmlformats.org/officeDocument/2006/relationships/slideLayout" Target="../slideLayouts/slideLayout6.xml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1" Type="http://schemas.openxmlformats.org/officeDocument/2006/relationships/tags" Target="../tags/tag80.xml"/><Relationship Id="rId2" Type="http://schemas.openxmlformats.org/officeDocument/2006/relationships/tags" Target="../tags/tag81.xml"/><Relationship Id="rId3" Type="http://schemas.openxmlformats.org/officeDocument/2006/relationships/tags" Target="../tags/tag82.xml"/><Relationship Id="rId4" Type="http://schemas.openxmlformats.org/officeDocument/2006/relationships/tags" Target="../tags/tag83.xml"/><Relationship Id="rId5" Type="http://schemas.openxmlformats.org/officeDocument/2006/relationships/tags" Target="../tags/tag84.xml"/><Relationship Id="rId6" Type="http://schemas.openxmlformats.org/officeDocument/2006/relationships/tags" Target="../tags/tag85.xml"/><Relationship Id="rId7" Type="http://schemas.openxmlformats.org/officeDocument/2006/relationships/tags" Target="../tags/tag86.xml"/><Relationship Id="rId8" Type="http://schemas.openxmlformats.org/officeDocument/2006/relationships/tags" Target="../tags/tag8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4" Type="http://schemas.openxmlformats.org/officeDocument/2006/relationships/tags" Target="../tags/tag95.xml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1" Type="http://schemas.openxmlformats.org/officeDocument/2006/relationships/tags" Target="../tags/tag92.xml"/><Relationship Id="rId2" Type="http://schemas.openxmlformats.org/officeDocument/2006/relationships/tags" Target="../tags/tag9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66.png"/><Relationship Id="rId1" Type="http://schemas.openxmlformats.org/officeDocument/2006/relationships/tags" Target="../tags/tag96.xml"/><Relationship Id="rId2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97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8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gif"/><Relationship Id="rId5" Type="http://schemas.openxmlformats.org/officeDocument/2006/relationships/image" Target="../media/image28.gif"/><Relationship Id="rId6" Type="http://schemas.openxmlformats.org/officeDocument/2006/relationships/image" Target="../media/image29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87824" y="3429000"/>
            <a:ext cx="3024336" cy="5040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-1803400" y="3124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131840" y="3471391"/>
            <a:ext cx="27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François Laviolette</a:t>
            </a:r>
            <a:endParaRPr lang="fr-FR" sz="2400" dirty="0"/>
          </a:p>
        </p:txBody>
      </p:sp>
      <p:sp>
        <p:nvSpPr>
          <p:cNvPr id="7" name="Rectangle 6"/>
          <p:cNvSpPr/>
          <p:nvPr/>
        </p:nvSpPr>
        <p:spPr>
          <a:xfrm>
            <a:off x="107504" y="5373216"/>
            <a:ext cx="2088232" cy="1152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516216" y="5301208"/>
            <a:ext cx="2376264" cy="1152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79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 fontScale="90000"/>
          </a:bodyPr>
          <a:lstStyle/>
          <a:p>
            <a:r>
              <a:rPr lang="fr-CA" sz="3200" dirty="0"/>
              <a:t>Qu’est-ce que l’apprentissage </a:t>
            </a:r>
            <a:r>
              <a:rPr lang="fr-CA" sz="3200" dirty="0" smtClean="0"/>
              <a:t>automatique ?</a:t>
            </a:r>
            <a:br>
              <a:rPr lang="fr-CA" sz="3200" dirty="0" smtClean="0"/>
            </a:br>
            <a:r>
              <a:rPr lang="fr-CA" sz="2800" dirty="0" smtClean="0"/>
              <a:t>                                                                       </a:t>
            </a:r>
            <a:r>
              <a:rPr lang="fr-CA" sz="2400" dirty="0" smtClean="0"/>
              <a:t>(Machine Learning en anglais)</a:t>
            </a:r>
            <a:endParaRPr lang="fr-CA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2055" name="Picture 7" descr="https://lh4.googleusercontent.com/ZV4PVj15ORRjQtGIQRk_XjxMUKeoA6-F3rKCnUBAA-z9bjBMui-hMwqxYSWyhe6hJtbe8mP8zzB-1c0pKRpExMkFKgfPUl7mdTvaAYyDPuq-R_7Lx1M2RGuIBqrtbfhOv_EEdCSsL4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8800"/>
            <a:ext cx="3634880" cy="181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83568" y="4005064"/>
            <a:ext cx="756084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259225" y="3717032"/>
            <a:ext cx="600809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tx1"/>
                </a:solidFill>
              </a:rPr>
              <a:t>VS</a:t>
            </a:r>
          </a:p>
        </p:txBody>
      </p:sp>
      <p:pic>
        <p:nvPicPr>
          <p:cNvPr id="2061" name="Picture 13 1" descr="https://lh5.googleusercontent.com/gtJBk35KGHnCQrnGME0mIsgvJlQahrOZX-_WvZgNIkOokvXBAyU3eDxztFrKczSntz6v6QX2AgYf0-c5Ooz3zbi1zVfO-f1oPZ793pwgr-3YlOGnxTYNZu79qDu5eXa9X1EBcGF1VU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50" y="4817953"/>
            <a:ext cx="1070625" cy="107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 1" descr="https://lh3.googleusercontent.com/edhDPrY9HDDs7IhwT7ifWOYwz0Edk7k4cF_oMDdXmEX4Crz_kuBr9cFJINpqamEC5eQJlsEJA4bgQJ9ajJJExe_RXqz8YgiNDMSREmtirMNgCeUJJ_Wuei-pq8BmiymS2YtCNUUF4H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83" y="4936033"/>
            <a:ext cx="1275430" cy="10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 1" descr="https://lh5.googleusercontent.com/p2GdSeIQTYkeKGWxk-XZhYFYvx0wGgU9_74VLHAHRAEgmj_n15CLGu3Kcw9qat1fdqQr_Tp5dibUutGVRFOipLonInjm4pkPLoxxQ50jKvNUuhdvconZmEy4WSYnrtQ3Kb1-t7D_OwU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51" y="4899207"/>
            <a:ext cx="1048394" cy="104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10"/>
          <p:cNvSpPr/>
          <p:nvPr/>
        </p:nvSpPr>
        <p:spPr>
          <a:xfrm>
            <a:off x="4346481" y="5157192"/>
            <a:ext cx="720080" cy="648072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Equal 11"/>
          <p:cNvSpPr/>
          <p:nvPr/>
        </p:nvSpPr>
        <p:spPr>
          <a:xfrm>
            <a:off x="6578729" y="5181628"/>
            <a:ext cx="720080" cy="535313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pic>
        <p:nvPicPr>
          <p:cNvPr id="16" name="Picture 15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22025"/>
            <a:ext cx="2081958" cy="3154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12" y="2580651"/>
            <a:ext cx="1608946" cy="255605"/>
          </a:xfrm>
          <a:prstGeom prst="rect">
            <a:avLst/>
          </a:prstGeom>
        </p:spPr>
      </p:pic>
      <p:pic>
        <p:nvPicPr>
          <p:cNvPr id="18" name="Picture 17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1" y="5195140"/>
            <a:ext cx="1886366" cy="3194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1" y="5607119"/>
            <a:ext cx="1697531" cy="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3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3600" dirty="0"/>
              <a:t>Qu’est-ce que l’apprentissage automatique?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2061" name="Picture 13 1" descr="https://lh5.googleusercontent.com/gtJBk35KGHnCQrnGME0mIsgvJlQahrOZX-_WvZgNIkOokvXBAyU3eDxztFrKczSntz6v6QX2AgYf0-c5Ooz3zbi1zVfO-f1oPZ793pwgr-3YlOGnxTYNZu79qDu5eXa9X1EBcGF1V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50" y="4817953"/>
            <a:ext cx="1070625" cy="107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 1" descr="https://lh3.googleusercontent.com/edhDPrY9HDDs7IhwT7ifWOYwz0Edk7k4cF_oMDdXmEX4Crz_kuBr9cFJINpqamEC5eQJlsEJA4bgQJ9ajJJExe_RXqz8YgiNDMSREmtirMNgCeUJJ_Wuei-pq8BmiymS2YtCNUUF4H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83" y="4936033"/>
            <a:ext cx="1275430" cy="10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 1" descr="https://lh5.googleusercontent.com/p2GdSeIQTYkeKGWxk-XZhYFYvx0wGgU9_74VLHAHRAEgmj_n15CLGu3Kcw9qat1fdqQr_Tp5dibUutGVRFOipLonInjm4pkPLoxxQ50jKvNUuhdvconZmEy4WSYnrtQ3Kb1-t7D_Ow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51" y="4899207"/>
            <a:ext cx="1048394" cy="104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10"/>
          <p:cNvSpPr/>
          <p:nvPr/>
        </p:nvSpPr>
        <p:spPr>
          <a:xfrm>
            <a:off x="4346481" y="5157192"/>
            <a:ext cx="720080" cy="648072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Equal 11"/>
          <p:cNvSpPr/>
          <p:nvPr/>
        </p:nvSpPr>
        <p:spPr>
          <a:xfrm>
            <a:off x="6578729" y="5181628"/>
            <a:ext cx="720080" cy="535313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pic>
        <p:nvPicPr>
          <p:cNvPr id="18" name="Picture 17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1" y="5195140"/>
            <a:ext cx="1886366" cy="3194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1" y="5607119"/>
            <a:ext cx="1697531" cy="310947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987824" y="2708920"/>
            <a:ext cx="6048672" cy="20882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« A computer program is said to learn from </a:t>
            </a:r>
            <a:r>
              <a:rPr lang="en-US" sz="2400" b="1" dirty="0">
                <a:solidFill>
                  <a:schemeClr val="tx1"/>
                </a:solidFill>
              </a:rPr>
              <a:t>experience </a:t>
            </a:r>
            <a:r>
              <a:rPr lang="en-US" sz="2400" b="1" i="1" dirty="0">
                <a:solidFill>
                  <a:schemeClr val="tx1"/>
                </a:solidFill>
              </a:rPr>
              <a:t>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with respect to some class of </a:t>
            </a:r>
            <a:r>
              <a:rPr lang="en-US" sz="2400" b="1" dirty="0">
                <a:solidFill>
                  <a:schemeClr val="tx1"/>
                </a:solidFill>
              </a:rPr>
              <a:t>tasks </a:t>
            </a:r>
            <a:r>
              <a:rPr lang="en-US" sz="2400" b="1" i="1" dirty="0">
                <a:solidFill>
                  <a:schemeClr val="tx1"/>
                </a:solidFill>
              </a:rPr>
              <a:t>T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b="1" dirty="0">
                <a:solidFill>
                  <a:schemeClr val="tx1"/>
                </a:solidFill>
              </a:rPr>
              <a:t>performance measure </a:t>
            </a:r>
            <a:r>
              <a:rPr lang="en-US" sz="2400" b="1" i="1" dirty="0">
                <a:solidFill>
                  <a:schemeClr val="tx1"/>
                </a:solidFill>
              </a:rPr>
              <a:t>P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if its performance at tasks in </a:t>
            </a:r>
            <a:r>
              <a:rPr lang="en-US" sz="2400" i="1" dirty="0">
                <a:solidFill>
                  <a:schemeClr val="tx1"/>
                </a:solidFill>
              </a:rPr>
              <a:t>T</a:t>
            </a:r>
            <a:r>
              <a:rPr lang="en-US" sz="2400" dirty="0">
                <a:solidFill>
                  <a:schemeClr val="tx1"/>
                </a:solidFill>
              </a:rPr>
              <a:t>, as measured by </a:t>
            </a:r>
            <a:r>
              <a:rPr lang="en-US" sz="2400" i="1" dirty="0">
                <a:solidFill>
                  <a:schemeClr val="tx1"/>
                </a:solidFill>
              </a:rPr>
              <a:t>P</a:t>
            </a:r>
            <a:r>
              <a:rPr lang="en-US" sz="2400" dirty="0">
                <a:solidFill>
                  <a:schemeClr val="tx1"/>
                </a:solidFill>
              </a:rPr>
              <a:t>, improves with experience </a:t>
            </a:r>
            <a:r>
              <a:rPr lang="en-US" sz="2400" i="1" dirty="0">
                <a:solidFill>
                  <a:schemeClr val="tx1"/>
                </a:solidFill>
              </a:rPr>
              <a:t>E » </a:t>
            </a:r>
          </a:p>
          <a:p>
            <a:pPr algn="ctr"/>
            <a:r>
              <a:rPr lang="en-US" sz="2400" i="1" dirty="0">
                <a:solidFill>
                  <a:schemeClr val="tx1"/>
                </a:solidFill>
              </a:rPr>
              <a:t>                                                   </a:t>
            </a:r>
            <a:r>
              <a:rPr lang="en-US" sz="2400" i="1" dirty="0" smtClean="0">
                <a:solidFill>
                  <a:schemeClr val="tx1"/>
                </a:solidFill>
              </a:rPr>
              <a:t>- </a:t>
            </a:r>
            <a:r>
              <a:rPr lang="en-US" sz="2400" i="1" dirty="0">
                <a:solidFill>
                  <a:schemeClr val="tx1"/>
                </a:solidFill>
              </a:rPr>
              <a:t>Tom M. Mitchel </a:t>
            </a:r>
            <a:endParaRPr lang="fr-CA" sz="2400" dirty="0">
              <a:solidFill>
                <a:schemeClr val="tx1"/>
              </a:solidFill>
            </a:endParaRP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 bwMode="auto">
          <a:xfrm>
            <a:off x="0" y="836712"/>
            <a:ext cx="6228184" cy="134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17" tIns="45718" rIns="91417" bIns="45718" numCol="1" anchor="t" anchorCtr="0" compatLnSpc="1">
            <a:prstTxWarp prst="textNoShape">
              <a:avLst/>
            </a:prstTxWarp>
            <a:spAutoFit/>
          </a:bodyPr>
          <a:lstStyle>
            <a:lvl1pPr marL="161925" indent="-161925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08000" indent="-155575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838200" indent="-139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181100" indent="-1524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511300" indent="-139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968500" indent="-139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425700" indent="-139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882900" indent="-139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340100" indent="-139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CA" sz="2400" i="1" dirty="0">
                <a:cs typeface="Arial"/>
              </a:rPr>
              <a:t>Field of study that gives computers the </a:t>
            </a:r>
            <a:r>
              <a:rPr lang="en-CA" sz="2400" i="1" dirty="0" smtClean="0">
                <a:cs typeface="Arial"/>
              </a:rPr>
              <a:t>ability</a:t>
            </a:r>
          </a:p>
          <a:p>
            <a:pPr marL="0" indent="0">
              <a:buNone/>
              <a:defRPr/>
            </a:pPr>
            <a:r>
              <a:rPr lang="en-CA" sz="2400" i="1" dirty="0" smtClean="0">
                <a:cs typeface="Arial"/>
              </a:rPr>
              <a:t> </a:t>
            </a:r>
            <a:r>
              <a:rPr lang="en-CA" sz="2400" i="1" dirty="0">
                <a:cs typeface="Arial"/>
              </a:rPr>
              <a:t>to learn without being explicitly </a:t>
            </a:r>
            <a:r>
              <a:rPr lang="en-CA" sz="2400" i="1" dirty="0" smtClean="0">
                <a:cs typeface="Arial"/>
              </a:rPr>
              <a:t>programmed</a:t>
            </a:r>
            <a:endParaRPr lang="en-CA" sz="2400" dirty="0">
              <a:cs typeface="Arial"/>
            </a:endParaRPr>
          </a:p>
          <a:p>
            <a:pPr marL="0" indent="0">
              <a:buNone/>
              <a:defRPr/>
            </a:pPr>
            <a:r>
              <a:rPr lang="en-CA" sz="2400" dirty="0" smtClean="0">
                <a:cs typeface="Arial"/>
              </a:rPr>
              <a:t>                                               </a:t>
            </a:r>
            <a:r>
              <a:rPr lang="fr-FR" sz="2400" dirty="0" smtClean="0">
                <a:cs typeface="Arial"/>
              </a:rPr>
              <a:t>Arthur </a:t>
            </a:r>
            <a:r>
              <a:rPr lang="fr-FR" sz="2400" dirty="0">
                <a:cs typeface="Arial"/>
              </a:rPr>
              <a:t>Samuel (1959)</a:t>
            </a:r>
            <a:endParaRPr lang="en-CA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126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Mise en perspective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6" name="Diagramme 3"/>
          <p:cNvGraphicFramePr/>
          <p:nvPr>
            <p:extLst>
              <p:ext uri="{D42A27DB-BD31-4B8C-83A1-F6EECF244321}">
                <p14:modId xmlns:p14="http://schemas.microsoft.com/office/powerpoint/2010/main" val="2537291481"/>
              </p:ext>
            </p:extLst>
          </p:nvPr>
        </p:nvGraphicFramePr>
        <p:xfrm>
          <a:off x="-684584" y="1128077"/>
          <a:ext cx="6264696" cy="5037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CD7374E5-6755-4620-868A-F68DAB1F301F}"/>
              </a:ext>
            </a:extLst>
          </p:cNvPr>
          <p:cNvSpPr txBox="1"/>
          <p:nvPr/>
        </p:nvSpPr>
        <p:spPr>
          <a:xfrm>
            <a:off x="5508104" y="1340768"/>
            <a:ext cx="3491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Développement d’</a:t>
            </a:r>
            <a:r>
              <a:rPr lang="fr-CA" b="1" dirty="0"/>
              <a:t>applications</a:t>
            </a:r>
            <a:r>
              <a:rPr lang="fr-CA" dirty="0"/>
              <a:t> capable de prendre des décisions utiles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0AEF61DE-A914-445F-95A6-E7E1BC59D455}"/>
              </a:ext>
            </a:extLst>
          </p:cNvPr>
          <p:cNvSpPr txBox="1"/>
          <p:nvPr/>
        </p:nvSpPr>
        <p:spPr>
          <a:xfrm>
            <a:off x="5525508" y="2636912"/>
            <a:ext cx="3618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Méthodologie permettant à des applications d’</a:t>
            </a:r>
            <a:r>
              <a:rPr lang="fr-CA" b="1" dirty="0"/>
              <a:t>apprendre</a:t>
            </a:r>
            <a:r>
              <a:rPr lang="fr-CA" dirty="0"/>
              <a:t> à partir  </a:t>
            </a:r>
            <a:r>
              <a:rPr lang="fr-CA" dirty="0" smtClean="0"/>
              <a:t>d’exemples ou par interactions avec un environnement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4F4385D5-0C8A-408B-ADF7-1ADDCB51D9D4}"/>
              </a:ext>
            </a:extLst>
          </p:cNvPr>
          <p:cNvSpPr txBox="1"/>
          <p:nvPr/>
        </p:nvSpPr>
        <p:spPr>
          <a:xfrm>
            <a:off x="5508104" y="4399944"/>
            <a:ext cx="3491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Technique permettant d’apprendre à transformer les données en une </a:t>
            </a:r>
            <a:r>
              <a:rPr lang="fr-CA" b="1" dirty="0"/>
              <a:t>représentation</a:t>
            </a:r>
            <a:r>
              <a:rPr lang="fr-CA" dirty="0"/>
              <a:t> plus favorable à la réalisation d’une tâche</a:t>
            </a:r>
          </a:p>
        </p:txBody>
      </p:sp>
    </p:spTree>
    <p:extLst>
      <p:ext uri="{BB962C8B-B14F-4D97-AF65-F5344CB8AC3E}">
        <p14:creationId xmlns:p14="http://schemas.microsoft.com/office/powerpoint/2010/main" val="261558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7150"/>
            <a:ext cx="7956376" cy="5389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Applications de l’IA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361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Apprentissage par renforcement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2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5739"/>
            <a:ext cx="4410546" cy="2517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1" y="6152037"/>
            <a:ext cx="4617267" cy="144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6" name="Picture 2 2" descr="https://ai.intel.com/wp-content/uploads/sites/53/2017/11/OpenAI-Gym-integrati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96" y="3059134"/>
            <a:ext cx="5145429" cy="287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39436" y="4992822"/>
            <a:ext cx="796705" cy="325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/>
          <p:cNvSpPr/>
          <p:nvPr/>
        </p:nvSpPr>
        <p:spPr>
          <a:xfrm>
            <a:off x="5036141" y="4192314"/>
            <a:ext cx="796705" cy="325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/>
          <p:cNvSpPr/>
          <p:nvPr/>
        </p:nvSpPr>
        <p:spPr>
          <a:xfrm>
            <a:off x="8458350" y="4355276"/>
            <a:ext cx="796705" cy="325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/>
          <p:cNvSpPr/>
          <p:nvPr/>
        </p:nvSpPr>
        <p:spPr>
          <a:xfrm>
            <a:off x="5860006" y="3506545"/>
            <a:ext cx="1629624" cy="325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/>
          <p:cNvSpPr/>
          <p:nvPr/>
        </p:nvSpPr>
        <p:spPr>
          <a:xfrm>
            <a:off x="6265902" y="5019982"/>
            <a:ext cx="734841" cy="325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22" y="5039974"/>
            <a:ext cx="640000" cy="231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93" y="4588975"/>
            <a:ext cx="727552" cy="1844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6" y="3551810"/>
            <a:ext cx="1672037" cy="178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18" y="4263051"/>
            <a:ext cx="481606" cy="2524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284410"/>
            <a:ext cx="1281883" cy="2338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15159" y="1484784"/>
            <a:ext cx="4787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/>
              <a:t>Consiste à identifier une politique de prise de décision à partir d’expériences et de récompenses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1" t="67863" r="21171"/>
          <a:stretch/>
        </p:blipFill>
        <p:spPr>
          <a:xfrm>
            <a:off x="282890" y="1733230"/>
            <a:ext cx="3497022" cy="1335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747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2" y="0"/>
            <a:ext cx="6012161" cy="764704"/>
          </a:xfrm>
          <a:prstGeom prst="rect">
            <a:avLst/>
          </a:prstGeom>
        </p:spPr>
        <p:txBody>
          <a:bodyPr lIns="38405" tIns="19202" rIns="38405" bIns="19202"/>
          <a:lstStyle>
            <a:lvl1pPr marL="0" marR="0" indent="0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528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057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583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111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2625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137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665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93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fr-FR" sz="2300" dirty="0">
                <a:solidFill>
                  <a:srgbClr val="FFFFFF"/>
                </a:solidFill>
              </a:rPr>
              <a:t>En 2016, il y a eu un événement majeur en l’intelligence artificielle</a:t>
            </a:r>
            <a:endParaRPr lang="fr-FR" sz="2300" dirty="0">
              <a:solidFill>
                <a:srgbClr val="FFFFFF"/>
              </a:solidFill>
            </a:endParaRPr>
          </a:p>
        </p:txBody>
      </p:sp>
      <p:pic>
        <p:nvPicPr>
          <p:cNvPr id="9" name="Espace réservé du contenu 4"/>
          <p:cNvPicPr>
            <a:picLocks noChangeAspect="1"/>
          </p:cNvPicPr>
          <p:nvPr/>
        </p:nvPicPr>
        <p:blipFill>
          <a:blip r:embed="rId2"/>
          <a:srcRect t="24282" b="24282"/>
          <a:stretch>
            <a:fillRect/>
          </a:stretch>
        </p:blipFill>
        <p:spPr>
          <a:xfrm>
            <a:off x="0" y="1484784"/>
            <a:ext cx="8290880" cy="28451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60" y="34516"/>
            <a:ext cx="2013507" cy="2808312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256" y="4509120"/>
            <a:ext cx="4049744" cy="291581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210554" y="4833129"/>
            <a:ext cx="1204612" cy="3837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0004" tIns="30004" rIns="30004" bIns="30004" numCol="1" spcCol="16002" rtlCol="0" anchor="ctr">
            <a:spAutoFit/>
          </a:bodyPr>
          <a:lstStyle/>
          <a:p>
            <a:pPr algn="ctr" defTabSz="345043" fontAlgn="auto" hangingPunct="0">
              <a:spcBef>
                <a:spcPts val="0"/>
              </a:spcBef>
              <a:spcAft>
                <a:spcPts val="0"/>
              </a:spcAft>
            </a:pPr>
            <a:r>
              <a:rPr lang="fr-FR" sz="2100" dirty="0">
                <a:solidFill>
                  <a:srgbClr val="000000"/>
                </a:solidFill>
                <a:latin typeface="+mn-lt"/>
                <a:cs typeface="+mn-cs"/>
                <a:sym typeface="Helvetica Light"/>
              </a:rPr>
              <a:t>Le logiciel: </a:t>
            </a:r>
            <a:endParaRPr lang="fr-FR" sz="2100" dirty="0">
              <a:solidFill>
                <a:srgbClr val="000000"/>
              </a:solidFill>
              <a:latin typeface="+mn-lt"/>
              <a:cs typeface="+mn-cs"/>
              <a:sym typeface="Helvetica Light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055" y="4796581"/>
            <a:ext cx="1715396" cy="14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49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Apprentissage non supervisé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Picture 2" descr="Résultats de recherche d'images pour « clustering »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"/>
          <a:stretch/>
        </p:blipFill>
        <p:spPr bwMode="auto">
          <a:xfrm>
            <a:off x="2411760" y="2564904"/>
            <a:ext cx="7242775" cy="352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65574" y="1229851"/>
            <a:ext cx="67351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dirty="0"/>
              <a:t>Consiste à trouver des groupes de données sans information sur cette appartenance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321"/>
          <a:stretch/>
        </p:blipFill>
        <p:spPr>
          <a:xfrm>
            <a:off x="35496" y="2060848"/>
            <a:ext cx="2808312" cy="2612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209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L’apprentissage supervisé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04F73AEF-65C4-4066-B437-4952BEED35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0" y="2204864"/>
            <a:ext cx="1427769" cy="388793"/>
          </a:xfrm>
          <a:prstGeom prst="rect">
            <a:avLst/>
          </a:prstGeom>
        </p:spPr>
      </p:pic>
      <p:pic>
        <p:nvPicPr>
          <p:cNvPr id="4100" name="Picture 4 1" descr="Alt tex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054445" y="3356993"/>
            <a:ext cx="2957713" cy="290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 2" descr="Alt tex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150791" y="3330594"/>
            <a:ext cx="2957713" cy="290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6188609" y="2700295"/>
            <a:ext cx="0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644006" y="2916319"/>
            <a:ext cx="13681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012158" y="2916319"/>
            <a:ext cx="17281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644006" y="2916319"/>
            <a:ext cx="0" cy="3600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22215" y="2916319"/>
            <a:ext cx="0" cy="3600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19F3146C-9BBC-49A5-A625-ED022FBE404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3" y="1202673"/>
            <a:ext cx="8644874" cy="557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1" t="1280" b="34934"/>
          <a:stretch/>
        </p:blipFill>
        <p:spPr>
          <a:xfrm>
            <a:off x="107505" y="2588914"/>
            <a:ext cx="2664296" cy="2269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651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7150"/>
            <a:ext cx="7956376" cy="5389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Applications de l’apprentissage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5" name="Right Arrow 14"/>
          <p:cNvSpPr/>
          <p:nvPr/>
        </p:nvSpPr>
        <p:spPr>
          <a:xfrm rot="17318480">
            <a:off x="5525938" y="2594741"/>
            <a:ext cx="432048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ight Arrow 16"/>
          <p:cNvSpPr/>
          <p:nvPr/>
        </p:nvSpPr>
        <p:spPr>
          <a:xfrm rot="20049157">
            <a:off x="4785548" y="3508774"/>
            <a:ext cx="432048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1686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Exemple de modèle de classification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828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46722"/>
            <a:ext cx="219215" cy="173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37685"/>
            <a:ext cx="567652" cy="391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2" y="1237685"/>
            <a:ext cx="179987" cy="253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010628" y="4329592"/>
            <a:ext cx="1115616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3961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Qui suis-je?</a:t>
            </a:r>
          </a:p>
        </p:txBody>
      </p:sp>
      <p:pic>
        <p:nvPicPr>
          <p:cNvPr id="1026" name="Picture 2" descr="https://lh5.googleusercontent.com/_pQCrHTKGiL8qquGIaZsw1j5e_yt1814sFw7vWwRMGR5YGNFXB80UJ3wFMzuAsy_-aaYztmWaDfBOA5eAvn776qvSHPiokVdUt2QHlYiFbZwX6cSlNREin7mKRLwLszs0ZRtZvFZ6I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37113"/>
            <a:ext cx="8834122" cy="217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336" y="1721763"/>
            <a:ext cx="85726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 smtClean="0">
                <a:latin typeface="+mn-lt"/>
              </a:rPr>
              <a:t>François Laviolette</a:t>
            </a:r>
            <a:endParaRPr lang="fr-CA" sz="2800" dirty="0" smtClean="0">
              <a:latin typeface="+mn-lt"/>
            </a:endParaRPr>
          </a:p>
          <a:p>
            <a:r>
              <a:rPr lang="fr-CA" sz="2800" i="1" dirty="0" smtClean="0">
                <a:latin typeface="+mn-lt"/>
              </a:rPr>
              <a:t>Chercheur en Intelligence artificielle à l’Université Laval </a:t>
            </a:r>
          </a:p>
          <a:p>
            <a:r>
              <a:rPr lang="fr-CA" sz="2800" i="1" dirty="0" smtClean="0">
                <a:latin typeface="+mn-lt"/>
              </a:rPr>
              <a:t>et</a:t>
            </a:r>
          </a:p>
          <a:p>
            <a:r>
              <a:rPr lang="fr-CA" sz="2800" i="1" dirty="0" smtClean="0">
                <a:latin typeface="+mn-lt"/>
              </a:rPr>
              <a:t>Directeur du</a:t>
            </a:r>
            <a:r>
              <a:rPr lang="fr-CA" sz="2800" dirty="0">
                <a:latin typeface="+mn-lt"/>
              </a:rPr>
              <a:t> </a:t>
            </a:r>
            <a:r>
              <a:rPr lang="fr-CA" sz="2800" i="1" dirty="0" smtClean="0">
                <a:latin typeface="+mn-lt"/>
              </a:rPr>
              <a:t>Centre </a:t>
            </a:r>
            <a:r>
              <a:rPr lang="fr-CA" sz="2800" i="1" dirty="0">
                <a:latin typeface="+mn-lt"/>
              </a:rPr>
              <a:t>de Recherche en Données </a:t>
            </a:r>
            <a:r>
              <a:rPr lang="fr-CA" sz="2800" i="1" dirty="0" smtClean="0">
                <a:latin typeface="+mn-lt"/>
              </a:rPr>
              <a:t>Massives</a:t>
            </a:r>
          </a:p>
          <a:p>
            <a:endParaRPr lang="fr-CA" sz="2800" dirty="0">
              <a:latin typeface="+mn-lt"/>
            </a:endParaRPr>
          </a:p>
          <a:p>
            <a:r>
              <a:rPr lang="fr-CA" sz="2800" dirty="0" smtClean="0">
                <a:latin typeface="+mn-lt"/>
              </a:rPr>
              <a:t>[</a:t>
            </a:r>
            <a:r>
              <a:rPr lang="fr-CA" sz="2800" dirty="0" err="1" smtClean="0">
                <a:latin typeface="+mn-lt"/>
              </a:rPr>
              <a:t>francois.laviolette@</a:t>
            </a:r>
            <a:r>
              <a:rPr lang="fr-CA" sz="2800" dirty="0" err="1">
                <a:latin typeface="+mn-lt"/>
              </a:rPr>
              <a:t>ift.ulaval.ca</a:t>
            </a:r>
            <a:r>
              <a:rPr lang="fr-CA" sz="2800" dirty="0">
                <a:latin typeface="+mn-lt"/>
              </a:rPr>
              <a:t>]</a:t>
            </a:r>
          </a:p>
          <a:p>
            <a:r>
              <a:rPr lang="fr-CA" sz="1600" dirty="0"/>
              <a:t/>
            </a:r>
            <a:br>
              <a:rPr lang="fr-CA" sz="1600" dirty="0"/>
            </a:b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3777207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ingrédients du succès de l’IA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 bwMode="auto">
          <a:xfrm>
            <a:off x="2627784" y="1772816"/>
            <a:ext cx="3790878" cy="327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83226" y="5031830"/>
            <a:ext cx="3111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/>
              <a:t>Algorithme d’apprentissage</a:t>
            </a:r>
          </a:p>
        </p:txBody>
      </p:sp>
      <p:sp>
        <p:nvSpPr>
          <p:cNvPr id="7" name="Rectangle 6"/>
          <p:cNvSpPr/>
          <p:nvPr/>
        </p:nvSpPr>
        <p:spPr>
          <a:xfrm rot="18029591">
            <a:off x="2339009" y="3104984"/>
            <a:ext cx="2134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/>
              <a:t>Données massives</a:t>
            </a:r>
          </a:p>
        </p:txBody>
      </p:sp>
      <p:sp>
        <p:nvSpPr>
          <p:cNvPr id="8" name="Rectangle 7"/>
          <p:cNvSpPr/>
          <p:nvPr/>
        </p:nvSpPr>
        <p:spPr>
          <a:xfrm rot="3642123">
            <a:off x="4618771" y="3113372"/>
            <a:ext cx="2082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/>
              <a:t>Capacité de calcul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5" y="1412776"/>
            <a:ext cx="2103419" cy="205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9"/>
          <a:stretch/>
        </p:blipFill>
        <p:spPr bwMode="auto">
          <a:xfrm>
            <a:off x="6084168" y="1714350"/>
            <a:ext cx="2668258" cy="1969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808" y="5911495"/>
            <a:ext cx="1780644" cy="35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 bwMode="auto">
          <a:xfrm>
            <a:off x="2318056" y="5630544"/>
            <a:ext cx="2050157" cy="841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3464" y="5306970"/>
            <a:ext cx="2193032" cy="1228098"/>
          </a:xfrm>
          <a:prstGeom prst="rect">
            <a:avLst/>
          </a:prstGeom>
        </p:spPr>
      </p:pic>
      <p:pic>
        <p:nvPicPr>
          <p:cNvPr id="11" name="Image 10" descr="Capture d’écran 2018-11-03 à 13.32.4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4010"/>
            <a:ext cx="2267744" cy="17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Partie 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xmlns="" id="{41F26187-DBB0-4082-BD48-9FF8E31F6CCA}"/>
              </a:ext>
            </a:extLst>
          </p:cNvPr>
          <p:cNvSpPr txBox="1"/>
          <p:nvPr/>
        </p:nvSpPr>
        <p:spPr>
          <a:xfrm>
            <a:off x="539552" y="2911614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Les bases de </a:t>
            </a:r>
          </a:p>
          <a:p>
            <a:pPr algn="ctr"/>
            <a:r>
              <a:rPr lang="fr-CA" sz="4000" b="1" dirty="0"/>
              <a:t>l’apprentissage supervisé</a:t>
            </a:r>
          </a:p>
        </p:txBody>
      </p:sp>
    </p:spTree>
    <p:extLst>
      <p:ext uri="{BB962C8B-B14F-4D97-AF65-F5344CB8AC3E}">
        <p14:creationId xmlns:p14="http://schemas.microsoft.com/office/powerpoint/2010/main" val="70695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développer une IA?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4" y="1689217"/>
            <a:ext cx="9015774" cy="415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3781688-3110-4CCE-90C8-012A77FF5FE6}"/>
              </a:ext>
            </a:extLst>
          </p:cNvPr>
          <p:cNvSpPr/>
          <p:nvPr/>
        </p:nvSpPr>
        <p:spPr>
          <a:xfrm>
            <a:off x="504868" y="1556792"/>
            <a:ext cx="172819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CA" sz="2400" dirty="0">
                <a:ln w="0"/>
                <a:solidFill>
                  <a:srgbClr val="1F9F8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Collecte des données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BFF3C4C-D886-4D83-90D8-DB9BA7BCE686}"/>
              </a:ext>
            </a:extLst>
          </p:cNvPr>
          <p:cNvSpPr/>
          <p:nvPr/>
        </p:nvSpPr>
        <p:spPr>
          <a:xfrm>
            <a:off x="3561404" y="1114933"/>
            <a:ext cx="1965206" cy="1099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CA" sz="2400" dirty="0">
                <a:ln w="0"/>
                <a:solidFill>
                  <a:srgbClr val="E34B3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Choix et</a:t>
            </a:r>
          </a:p>
          <a:p>
            <a:pPr algn="ctr"/>
            <a:r>
              <a:rPr lang="fr-CA" sz="2400" dirty="0">
                <a:ln w="0"/>
                <a:solidFill>
                  <a:srgbClr val="E34B3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entraînement du modèle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83DD2B9-9202-4EB4-8510-4D4F6CDCB0A4}"/>
              </a:ext>
            </a:extLst>
          </p:cNvPr>
          <p:cNvSpPr/>
          <p:nvPr/>
        </p:nvSpPr>
        <p:spPr>
          <a:xfrm>
            <a:off x="5166726" y="5014496"/>
            <a:ext cx="196520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CA" sz="2400" dirty="0">
                <a:ln w="0"/>
                <a:solidFill>
                  <a:srgbClr val="F49C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Évaluation du modèle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FE07C70-B789-4FCF-84E1-293E84164D09}"/>
              </a:ext>
            </a:extLst>
          </p:cNvPr>
          <p:cNvSpPr/>
          <p:nvPr/>
        </p:nvSpPr>
        <p:spPr>
          <a:xfrm>
            <a:off x="1331640" y="5013176"/>
            <a:ext cx="3119818" cy="807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CA" sz="2400" dirty="0">
                <a:ln w="0"/>
                <a:solidFill>
                  <a:srgbClr val="874DA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Nettoyer, préparer et manipuler les données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C4085F2-D4D6-424E-AA4F-CFC946814A37}"/>
              </a:ext>
            </a:extLst>
          </p:cNvPr>
          <p:cNvSpPr/>
          <p:nvPr/>
        </p:nvSpPr>
        <p:spPr>
          <a:xfrm>
            <a:off x="6807111" y="1865436"/>
            <a:ext cx="1965206" cy="348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CA" sz="2400" dirty="0">
                <a:ln w="0"/>
                <a:solidFill>
                  <a:srgbClr val="5B6C7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Amélioration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xmlns="" id="{76B0B093-9550-4F43-AC59-6CDC01287674}"/>
              </a:ext>
            </a:extLst>
          </p:cNvPr>
          <p:cNvSpPr/>
          <p:nvPr/>
        </p:nvSpPr>
        <p:spPr>
          <a:xfrm>
            <a:off x="129309" y="1403927"/>
            <a:ext cx="4359564" cy="4535055"/>
          </a:xfrm>
          <a:custGeom>
            <a:avLst/>
            <a:gdLst>
              <a:gd name="connsiteX0" fmla="*/ 886691 w 4359564"/>
              <a:gd name="connsiteY0" fmla="*/ 27709 h 4535055"/>
              <a:gd name="connsiteX1" fmla="*/ 2179782 w 4359564"/>
              <a:gd name="connsiteY1" fmla="*/ 221673 h 4535055"/>
              <a:gd name="connsiteX2" fmla="*/ 2826327 w 4359564"/>
              <a:gd name="connsiteY2" fmla="*/ 960582 h 4535055"/>
              <a:gd name="connsiteX3" fmla="*/ 3362036 w 4359564"/>
              <a:gd name="connsiteY3" fmla="*/ 1773382 h 4535055"/>
              <a:gd name="connsiteX4" fmla="*/ 4082473 w 4359564"/>
              <a:gd name="connsiteY4" fmla="*/ 2974109 h 4535055"/>
              <a:gd name="connsiteX5" fmla="*/ 4359564 w 4359564"/>
              <a:gd name="connsiteY5" fmla="*/ 4535055 h 4535055"/>
              <a:gd name="connsiteX6" fmla="*/ 64655 w 4359564"/>
              <a:gd name="connsiteY6" fmla="*/ 4368800 h 4535055"/>
              <a:gd name="connsiteX7" fmla="*/ 0 w 4359564"/>
              <a:gd name="connsiteY7" fmla="*/ 480291 h 4535055"/>
              <a:gd name="connsiteX8" fmla="*/ 591127 w 4359564"/>
              <a:gd name="connsiteY8" fmla="*/ 0 h 4535055"/>
              <a:gd name="connsiteX9" fmla="*/ 886691 w 4359564"/>
              <a:gd name="connsiteY9" fmla="*/ 27709 h 453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9564" h="4535055">
                <a:moveTo>
                  <a:pt x="886691" y="27709"/>
                </a:moveTo>
                <a:lnTo>
                  <a:pt x="2179782" y="221673"/>
                </a:lnTo>
                <a:lnTo>
                  <a:pt x="2826327" y="960582"/>
                </a:lnTo>
                <a:lnTo>
                  <a:pt x="3362036" y="1773382"/>
                </a:lnTo>
                <a:lnTo>
                  <a:pt x="4082473" y="2974109"/>
                </a:lnTo>
                <a:lnTo>
                  <a:pt x="4359564" y="4535055"/>
                </a:lnTo>
                <a:lnTo>
                  <a:pt x="64655" y="4368800"/>
                </a:lnTo>
                <a:lnTo>
                  <a:pt x="0" y="480291"/>
                </a:lnTo>
                <a:lnTo>
                  <a:pt x="591127" y="0"/>
                </a:lnTo>
                <a:lnTo>
                  <a:pt x="886691" y="2770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xmlns="" id="{A2AD2956-944E-4594-86B3-BED9C6684F24}"/>
              </a:ext>
            </a:extLst>
          </p:cNvPr>
          <p:cNvSpPr/>
          <p:nvPr/>
        </p:nvSpPr>
        <p:spPr>
          <a:xfrm>
            <a:off x="6539345" y="1644073"/>
            <a:ext cx="2530764" cy="3509818"/>
          </a:xfrm>
          <a:custGeom>
            <a:avLst/>
            <a:gdLst>
              <a:gd name="connsiteX0" fmla="*/ 942110 w 2530764"/>
              <a:gd name="connsiteY0" fmla="*/ 3352800 h 3509818"/>
              <a:gd name="connsiteX1" fmla="*/ 738910 w 2530764"/>
              <a:gd name="connsiteY1" fmla="*/ 2475345 h 3509818"/>
              <a:gd name="connsiteX2" fmla="*/ 0 w 2530764"/>
              <a:gd name="connsiteY2" fmla="*/ 1209963 h 3509818"/>
              <a:gd name="connsiteX3" fmla="*/ 637310 w 2530764"/>
              <a:gd name="connsiteY3" fmla="*/ 0 h 3509818"/>
              <a:gd name="connsiteX4" fmla="*/ 2225964 w 2530764"/>
              <a:gd name="connsiteY4" fmla="*/ 101600 h 3509818"/>
              <a:gd name="connsiteX5" fmla="*/ 2530764 w 2530764"/>
              <a:gd name="connsiteY5" fmla="*/ 1828800 h 3509818"/>
              <a:gd name="connsiteX6" fmla="*/ 1828800 w 2530764"/>
              <a:gd name="connsiteY6" fmla="*/ 3509818 h 3509818"/>
              <a:gd name="connsiteX7" fmla="*/ 942110 w 2530764"/>
              <a:gd name="connsiteY7" fmla="*/ 3352800 h 350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0764" h="3509818">
                <a:moveTo>
                  <a:pt x="942110" y="3352800"/>
                </a:moveTo>
                <a:lnTo>
                  <a:pt x="738910" y="2475345"/>
                </a:lnTo>
                <a:lnTo>
                  <a:pt x="0" y="1209963"/>
                </a:lnTo>
                <a:lnTo>
                  <a:pt x="637310" y="0"/>
                </a:lnTo>
                <a:lnTo>
                  <a:pt x="2225964" y="101600"/>
                </a:lnTo>
                <a:lnTo>
                  <a:pt x="2530764" y="1828800"/>
                </a:lnTo>
                <a:lnTo>
                  <a:pt x="1828800" y="3509818"/>
                </a:lnTo>
                <a:lnTo>
                  <a:pt x="942110" y="33528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xmlns="" id="{76C7F021-D240-4C5E-B957-6C7B7CC42F27}"/>
              </a:ext>
            </a:extLst>
          </p:cNvPr>
          <p:cNvSpPr/>
          <p:nvPr/>
        </p:nvSpPr>
        <p:spPr>
          <a:xfrm>
            <a:off x="5015345" y="2364509"/>
            <a:ext cx="2540000" cy="3639127"/>
          </a:xfrm>
          <a:custGeom>
            <a:avLst/>
            <a:gdLst>
              <a:gd name="connsiteX0" fmla="*/ 138545 w 2540000"/>
              <a:gd name="connsiteY0" fmla="*/ 3491346 h 3639127"/>
              <a:gd name="connsiteX1" fmla="*/ 0 w 2540000"/>
              <a:gd name="connsiteY1" fmla="*/ 1847273 h 3639127"/>
              <a:gd name="connsiteX2" fmla="*/ 757382 w 2540000"/>
              <a:gd name="connsiteY2" fmla="*/ 618836 h 3639127"/>
              <a:gd name="connsiteX3" fmla="*/ 1016000 w 2540000"/>
              <a:gd name="connsiteY3" fmla="*/ 0 h 3639127"/>
              <a:gd name="connsiteX4" fmla="*/ 1644072 w 2540000"/>
              <a:gd name="connsiteY4" fmla="*/ 286327 h 3639127"/>
              <a:gd name="connsiteX5" fmla="*/ 2540000 w 2540000"/>
              <a:gd name="connsiteY5" fmla="*/ 2262909 h 3639127"/>
              <a:gd name="connsiteX6" fmla="*/ 2530763 w 2540000"/>
              <a:gd name="connsiteY6" fmla="*/ 3639127 h 3639127"/>
              <a:gd name="connsiteX7" fmla="*/ 138545 w 2540000"/>
              <a:gd name="connsiteY7" fmla="*/ 3491346 h 363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0000" h="3639127">
                <a:moveTo>
                  <a:pt x="138545" y="3491346"/>
                </a:moveTo>
                <a:lnTo>
                  <a:pt x="0" y="1847273"/>
                </a:lnTo>
                <a:lnTo>
                  <a:pt x="757382" y="618836"/>
                </a:lnTo>
                <a:lnTo>
                  <a:pt x="1016000" y="0"/>
                </a:lnTo>
                <a:lnTo>
                  <a:pt x="1644072" y="286327"/>
                </a:lnTo>
                <a:lnTo>
                  <a:pt x="2540000" y="2262909"/>
                </a:lnTo>
                <a:lnTo>
                  <a:pt x="2530763" y="3639127"/>
                </a:lnTo>
                <a:lnTo>
                  <a:pt x="138545" y="349134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454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762000"/>
          </a:xfrm>
        </p:spPr>
        <p:txBody>
          <a:bodyPr>
            <a:noAutofit/>
          </a:bodyPr>
          <a:lstStyle/>
          <a:p>
            <a:r>
              <a:rPr lang="fr-CA" sz="2700" dirty="0" smtClean="0"/>
              <a:t>Le cadre de fonctionnement de l’apprentissage supervisé</a:t>
            </a:r>
            <a:endParaRPr lang="fr-CA" sz="2700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425319" y="1521101"/>
            <a:ext cx="4144565" cy="26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90" tIns="19202" rIns="38390" bIns="19202">
            <a:spAutoFit/>
          </a:bodyPr>
          <a:lstStyle/>
          <a:p>
            <a:pPr defTabSz="767841" eaLnBrk="0"/>
            <a:r>
              <a:rPr lang="en-CA" sz="1500">
                <a:ea typeface="ＭＳ Ｐゴシック" charset="0"/>
              </a:rPr>
              <a:t>	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t="-655" b="2637"/>
          <a:stretch/>
        </p:blipFill>
        <p:spPr>
          <a:xfrm>
            <a:off x="1439104" y="1219572"/>
            <a:ext cx="7104692" cy="5342400"/>
          </a:xfrm>
          <a:prstGeom prst="rect">
            <a:avLst/>
          </a:prstGeom>
        </p:spPr>
      </p:pic>
      <p:grpSp>
        <p:nvGrpSpPr>
          <p:cNvPr id="19" name="Grouper 18"/>
          <p:cNvGrpSpPr/>
          <p:nvPr/>
        </p:nvGrpSpPr>
        <p:grpSpPr>
          <a:xfrm>
            <a:off x="3203848" y="2385082"/>
            <a:ext cx="5760640" cy="1475966"/>
            <a:chOff x="2740045" y="116632"/>
            <a:chExt cx="6440468" cy="1475966"/>
          </a:xfrm>
        </p:grpSpPr>
        <p:sp>
          <p:nvSpPr>
            <p:cNvPr id="20" name="Autre processus 19"/>
            <p:cNvSpPr/>
            <p:nvPr/>
          </p:nvSpPr>
          <p:spPr bwMode="auto">
            <a:xfrm>
              <a:off x="6040785" y="116632"/>
              <a:ext cx="3139728" cy="936104"/>
            </a:xfrm>
            <a:prstGeom prst="flowChartAlternateProcess">
              <a:avLst/>
            </a:prstGeom>
            <a:solidFill>
              <a:schemeClr val="accent1">
                <a:lumMod val="50000"/>
                <a:alpha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rtlCol="0" anchor="t" anchorCtr="0" compatLnSpc="1">
              <a:prstTxWarp prst="textNoShape">
                <a:avLst/>
              </a:prstTxWarp>
            </a:bodyPr>
            <a:lstStyle/>
            <a:p>
              <a:pPr defTabSz="767841" eaLnBrk="0"/>
              <a:r>
                <a:rPr lang="fr-FR" sz="1600" dirty="0">
                  <a:latin typeface="Times"/>
                  <a:ea typeface="ＭＳ Ｐゴシック" charset="0"/>
                </a:rPr>
                <a:t>Le classement des Entrées d’entrainements est</a:t>
              </a:r>
            </a:p>
            <a:p>
              <a:pPr defTabSz="767841" eaLnBrk="0"/>
              <a:r>
                <a:rPr lang="fr-FR" sz="1600" dirty="0">
                  <a:latin typeface="Times"/>
                  <a:ea typeface="ＭＳ Ｐゴシック" charset="0"/>
                </a:rPr>
                <a:t>fait par un expert humain</a:t>
              </a:r>
            </a:p>
            <a:p>
              <a:pPr defTabSz="767841" eaLnBrk="0"/>
              <a:endParaRPr lang="fr-FR" sz="1400" dirty="0">
                <a:latin typeface="Times"/>
                <a:ea typeface="ＭＳ Ｐゴシック" charset="0"/>
              </a:endParaRPr>
            </a:p>
          </p:txBody>
        </p:sp>
        <p:cxnSp>
          <p:nvCxnSpPr>
            <p:cNvPr id="21" name="Connecteur en arc 20"/>
            <p:cNvCxnSpPr>
              <a:stCxn id="20" idx="1"/>
            </p:cNvCxnSpPr>
            <p:nvPr/>
          </p:nvCxnSpPr>
          <p:spPr bwMode="auto">
            <a:xfrm rot="10800000" flipV="1">
              <a:off x="2740045" y="584684"/>
              <a:ext cx="3300740" cy="1007914"/>
            </a:xfrm>
            <a:prstGeom prst="curvedConnector3">
              <a:avLst>
                <a:gd name="adj1" fmla="val 44408"/>
              </a:avLst>
            </a:prstGeom>
            <a:solidFill>
              <a:schemeClr val="accent1"/>
            </a:solidFill>
            <a:ln w="508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sp>
        <p:nvSpPr>
          <p:cNvPr id="24" name="Rectangle 23"/>
          <p:cNvSpPr/>
          <p:nvPr/>
        </p:nvSpPr>
        <p:spPr>
          <a:xfrm>
            <a:off x="5508104" y="1196752"/>
            <a:ext cx="3168352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r 12"/>
          <p:cNvGrpSpPr/>
          <p:nvPr/>
        </p:nvGrpSpPr>
        <p:grpSpPr>
          <a:xfrm>
            <a:off x="3167844" y="872915"/>
            <a:ext cx="3348371" cy="1008112"/>
            <a:chOff x="2699792" y="932723"/>
            <a:chExt cx="3913680" cy="840093"/>
          </a:xfrm>
        </p:grpSpPr>
        <p:sp>
          <p:nvSpPr>
            <p:cNvPr id="14" name="Autre processus 13"/>
            <p:cNvSpPr/>
            <p:nvPr/>
          </p:nvSpPr>
          <p:spPr bwMode="auto">
            <a:xfrm>
              <a:off x="3246866" y="932723"/>
              <a:ext cx="3366606" cy="420046"/>
            </a:xfrm>
            <a:prstGeom prst="flowChartAlternateProcess">
              <a:avLst/>
            </a:prstGeom>
            <a:solidFill>
              <a:schemeClr val="accent1">
                <a:lumMod val="50000"/>
                <a:alpha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rtlCol="0" anchor="t" anchorCtr="0" compatLnSpc="1">
              <a:prstTxWarp prst="textNoShape">
                <a:avLst/>
              </a:prstTxWarp>
            </a:bodyPr>
            <a:lstStyle/>
            <a:p>
              <a:pPr defTabSz="767841" eaLnBrk="0"/>
              <a:r>
                <a:rPr lang="fr-FR" sz="1600" dirty="0">
                  <a:latin typeface="Times"/>
                  <a:ea typeface="ＭＳ Ｐゴシック" charset="0"/>
                </a:rPr>
                <a:t>Des Entrées d’entrainements</a:t>
              </a:r>
            </a:p>
            <a:p>
              <a:pPr defTabSz="767841" eaLnBrk="0"/>
              <a:endParaRPr lang="fr-FR" sz="1600" dirty="0">
                <a:latin typeface="Times"/>
                <a:ea typeface="ＭＳ Ｐゴシック" charset="0"/>
              </a:endParaRPr>
            </a:p>
          </p:txBody>
        </p:sp>
        <p:cxnSp>
          <p:nvCxnSpPr>
            <p:cNvPr id="15" name="Connecteur en arc 14"/>
            <p:cNvCxnSpPr/>
            <p:nvPr/>
          </p:nvCxnSpPr>
          <p:spPr bwMode="auto">
            <a:xfrm rot="10800000" flipV="1">
              <a:off x="2699792" y="1268760"/>
              <a:ext cx="576064" cy="50405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508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grpSp>
        <p:nvGrpSpPr>
          <p:cNvPr id="16" name="Grouper 15"/>
          <p:cNvGrpSpPr/>
          <p:nvPr/>
        </p:nvGrpSpPr>
        <p:grpSpPr>
          <a:xfrm>
            <a:off x="4211960" y="1304962"/>
            <a:ext cx="4752527" cy="764250"/>
            <a:chOff x="4062907" y="563040"/>
            <a:chExt cx="4848837" cy="648072"/>
          </a:xfrm>
        </p:grpSpPr>
        <p:cxnSp>
          <p:nvCxnSpPr>
            <p:cNvPr id="17" name="Connecteur en arc 16"/>
            <p:cNvCxnSpPr>
              <a:stCxn id="18" idx="1"/>
            </p:cNvCxnSpPr>
            <p:nvPr/>
          </p:nvCxnSpPr>
          <p:spPr bwMode="auto">
            <a:xfrm rot="10800000" flipV="1">
              <a:off x="4062907" y="887075"/>
              <a:ext cx="1032411" cy="225519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508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sp>
          <p:nvSpPr>
            <p:cNvPr id="18" name="Autre processus 17"/>
            <p:cNvSpPr/>
            <p:nvPr/>
          </p:nvSpPr>
          <p:spPr bwMode="auto">
            <a:xfrm>
              <a:off x="5095318" y="563040"/>
              <a:ext cx="3816426" cy="648072"/>
            </a:xfrm>
            <a:prstGeom prst="flowChartAlternateProcess">
              <a:avLst/>
            </a:prstGeom>
            <a:solidFill>
              <a:schemeClr val="accent1">
                <a:lumMod val="50000"/>
                <a:alpha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rtlCol="0" anchor="t" anchorCtr="0" compatLnSpc="1">
              <a:prstTxWarp prst="textNoShape">
                <a:avLst/>
              </a:prstTxWarp>
            </a:bodyPr>
            <a:lstStyle/>
            <a:p>
              <a:pPr defTabSz="767841" eaLnBrk="0"/>
              <a:r>
                <a:rPr lang="fr-FR" sz="1600" dirty="0">
                  <a:latin typeface="Times"/>
                  <a:ea typeface="ＭＳ Ｐゴシック" charset="0"/>
                </a:rPr>
                <a:t>Généralement une entrée est encodée sous forme d’un vecteur  (</a:t>
              </a:r>
              <a:r>
                <a:rPr lang="fr-FR" sz="1600" i="1" dirty="0" smtClean="0">
                  <a:latin typeface="Times"/>
                  <a:ea typeface="ＭＳ Ｐゴシック" charset="0"/>
                </a:rPr>
                <a:t>x</a:t>
              </a:r>
              <a:r>
                <a:rPr lang="fr-FR" sz="1600" baseline="-25000" dirty="0" smtClean="0">
                  <a:latin typeface="Times"/>
                  <a:ea typeface="ＭＳ Ｐゴシック" charset="0"/>
                </a:rPr>
                <a:t>1</a:t>
              </a:r>
              <a:r>
                <a:rPr lang="fr-FR" sz="1600" dirty="0" smtClean="0">
                  <a:latin typeface="Times"/>
                  <a:ea typeface="ＭＳ Ｐゴシック" charset="0"/>
                </a:rPr>
                <a:t>, </a:t>
              </a:r>
              <a:r>
                <a:rPr lang="fr-FR" sz="1600" i="1" dirty="0" smtClean="0">
                  <a:latin typeface="Times"/>
                  <a:ea typeface="ＭＳ Ｐゴシック" charset="0"/>
                </a:rPr>
                <a:t>x</a:t>
              </a:r>
              <a:r>
                <a:rPr lang="fr-FR" sz="1600" baseline="-25000" dirty="0" smtClean="0">
                  <a:latin typeface="Times"/>
                  <a:ea typeface="ＭＳ Ｐゴシック" charset="0"/>
                </a:rPr>
                <a:t>2</a:t>
              </a:r>
              <a:r>
                <a:rPr lang="fr-FR" sz="1600" dirty="0" smtClean="0">
                  <a:latin typeface="Times"/>
                  <a:ea typeface="ＭＳ Ｐゴシック" charset="0"/>
                </a:rPr>
                <a:t>, </a:t>
              </a:r>
              <a:r>
                <a:rPr lang="fr-FR" sz="1600" dirty="0">
                  <a:latin typeface="Times"/>
                  <a:ea typeface="ＭＳ Ｐゴシック" charset="0"/>
                </a:rPr>
                <a:t>… , </a:t>
              </a:r>
              <a:r>
                <a:rPr lang="fr-FR" sz="1600" i="1" dirty="0" err="1">
                  <a:latin typeface="Times"/>
                  <a:ea typeface="ＭＳ Ｐゴシック" charset="0"/>
                </a:rPr>
                <a:t>x</a:t>
              </a:r>
              <a:r>
                <a:rPr lang="fr-FR" sz="1600" i="1" u="sng" baseline="-25000" dirty="0" err="1">
                  <a:latin typeface="Times"/>
                  <a:ea typeface="ＭＳ Ｐゴシック" charset="0"/>
                </a:rPr>
                <a:t>d</a:t>
              </a:r>
              <a:r>
                <a:rPr lang="fr-FR" sz="1600" dirty="0">
                  <a:latin typeface="Times"/>
                  <a:ea typeface="ＭＳ Ｐゴシック" charset="0"/>
                </a:rPr>
                <a:t>)</a:t>
              </a:r>
            </a:p>
            <a:p>
              <a:pPr defTabSz="767841" eaLnBrk="0"/>
              <a:endParaRPr lang="fr-FR" sz="1300" dirty="0">
                <a:latin typeface="Times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8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1511304" y="1558405"/>
            <a:ext cx="5526087" cy="36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/>
          <a:p>
            <a:r>
              <a:rPr lang="en-CA"/>
              <a:t>	</a:t>
            </a: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1511304" y="1558405"/>
            <a:ext cx="5526087" cy="36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/>
          <a:p>
            <a:r>
              <a:rPr lang="en-CA"/>
              <a:t>	</a:t>
            </a:r>
          </a:p>
        </p:txBody>
      </p:sp>
      <p:pic>
        <p:nvPicPr>
          <p:cNvPr id="52" name="Espace réservé du contenu 8" descr="Sans titre 2-1 (glissées)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" b="2039"/>
          <a:stretch>
            <a:fillRect/>
          </a:stretch>
        </p:blipFill>
        <p:spPr>
          <a:xfrm>
            <a:off x="753429" y="1473739"/>
            <a:ext cx="8072547" cy="4895850"/>
          </a:xfrm>
          <a:prstGeom prst="rect">
            <a:avLst/>
          </a:prstGeom>
        </p:spPr>
      </p:pic>
      <p:grpSp>
        <p:nvGrpSpPr>
          <p:cNvPr id="53" name="Grouper 52"/>
          <p:cNvGrpSpPr/>
          <p:nvPr/>
        </p:nvGrpSpPr>
        <p:grpSpPr>
          <a:xfrm>
            <a:off x="4733605" y="4798666"/>
            <a:ext cx="3816424" cy="1152128"/>
            <a:chOff x="4932040" y="836712"/>
            <a:chExt cx="3816424" cy="1152128"/>
          </a:xfrm>
        </p:grpSpPr>
        <p:sp>
          <p:nvSpPr>
            <p:cNvPr id="54" name="Autre processus 53"/>
            <p:cNvSpPr/>
            <p:nvPr/>
          </p:nvSpPr>
          <p:spPr bwMode="auto">
            <a:xfrm>
              <a:off x="4932040" y="1340768"/>
              <a:ext cx="3816424" cy="648072"/>
            </a:xfrm>
            <a:prstGeom prst="flowChartAlternateProcess">
              <a:avLst/>
            </a:prstGeom>
            <a:solidFill>
              <a:schemeClr val="accent1">
                <a:lumMod val="50000"/>
                <a:alpha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CA" sz="1600" dirty="0">
                  <a:latin typeface="Times"/>
                </a:rPr>
                <a:t>Recall: entries are encoded as a vector </a:t>
              </a:r>
            </a:p>
            <a:p>
              <a:r>
                <a:rPr lang="en-CA" sz="1600" dirty="0">
                  <a:latin typeface="Times"/>
                </a:rPr>
                <a:t> (</a:t>
              </a:r>
              <a:r>
                <a:rPr lang="en-CA" sz="1600" i="1" dirty="0">
                  <a:latin typeface="Times"/>
                </a:rPr>
                <a:t>x</a:t>
              </a:r>
              <a:r>
                <a:rPr lang="en-CA" sz="1600" baseline="-25000" dirty="0">
                  <a:latin typeface="Times"/>
                </a:rPr>
                <a:t>1</a:t>
              </a:r>
              <a:r>
                <a:rPr lang="en-CA" sz="1600" i="1" dirty="0">
                  <a:latin typeface="Times"/>
                </a:rPr>
                <a:t> </a:t>
              </a:r>
              <a:r>
                <a:rPr lang="en-CA" sz="1600" dirty="0">
                  <a:latin typeface="Times"/>
                </a:rPr>
                <a:t>, </a:t>
              </a:r>
              <a:r>
                <a:rPr lang="en-CA" sz="1600" i="1" dirty="0">
                  <a:latin typeface="Times"/>
                </a:rPr>
                <a:t>x</a:t>
              </a:r>
              <a:r>
                <a:rPr lang="en-CA" sz="1600" baseline="-25000" dirty="0">
                  <a:latin typeface="Times"/>
                </a:rPr>
                <a:t>2</a:t>
              </a:r>
              <a:r>
                <a:rPr lang="en-CA" sz="1600" i="1" dirty="0">
                  <a:latin typeface="Times"/>
                </a:rPr>
                <a:t> </a:t>
              </a:r>
              <a:r>
                <a:rPr lang="en-CA" sz="1600" dirty="0">
                  <a:latin typeface="Times"/>
                </a:rPr>
                <a:t>, … , </a:t>
              </a:r>
              <a:r>
                <a:rPr lang="en-CA" sz="1600" i="1" dirty="0" err="1">
                  <a:latin typeface="Times"/>
                </a:rPr>
                <a:t>x</a:t>
              </a:r>
              <a:r>
                <a:rPr lang="en-CA" sz="1600" i="1" u="sng" baseline="-25000" dirty="0" err="1">
                  <a:latin typeface="Times"/>
                </a:rPr>
                <a:t>d</a:t>
              </a:r>
              <a:r>
                <a:rPr lang="en-CA" sz="1600" dirty="0">
                  <a:latin typeface="Times"/>
                </a:rPr>
                <a:t>)</a:t>
              </a:r>
            </a:p>
            <a:p>
              <a:pPr defTabSz="914220" eaLnBrk="0"/>
              <a:endParaRPr lang="en-CA" sz="1600" dirty="0">
                <a:latin typeface="Times"/>
              </a:endParaRPr>
            </a:p>
          </p:txBody>
        </p:sp>
        <p:cxnSp>
          <p:nvCxnSpPr>
            <p:cNvPr id="55" name="Connecteur en arc 54"/>
            <p:cNvCxnSpPr/>
            <p:nvPr/>
          </p:nvCxnSpPr>
          <p:spPr bwMode="auto">
            <a:xfrm flipV="1">
              <a:off x="4932040" y="836712"/>
              <a:ext cx="1224136" cy="792088"/>
            </a:xfrm>
            <a:prstGeom prst="curvedConnector3">
              <a:avLst>
                <a:gd name="adj1" fmla="val -18473"/>
              </a:avLst>
            </a:prstGeom>
            <a:solidFill>
              <a:schemeClr val="accent1"/>
            </a:solidFill>
            <a:ln w="508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grpSp>
        <p:nvGrpSpPr>
          <p:cNvPr id="56" name="Grouper 55"/>
          <p:cNvGrpSpPr/>
          <p:nvPr/>
        </p:nvGrpSpPr>
        <p:grpSpPr>
          <a:xfrm>
            <a:off x="4733605" y="2062362"/>
            <a:ext cx="3816424" cy="1872208"/>
            <a:chOff x="4932040" y="1340768"/>
            <a:chExt cx="3816424" cy="1872208"/>
          </a:xfrm>
        </p:grpSpPr>
        <p:sp>
          <p:nvSpPr>
            <p:cNvPr id="57" name="Autre processus 56"/>
            <p:cNvSpPr/>
            <p:nvPr/>
          </p:nvSpPr>
          <p:spPr bwMode="auto">
            <a:xfrm>
              <a:off x="4932040" y="1340768"/>
              <a:ext cx="3816424" cy="648072"/>
            </a:xfrm>
            <a:prstGeom prst="flowChartAlternateProcess">
              <a:avLst/>
            </a:prstGeom>
            <a:solidFill>
              <a:schemeClr val="accent1">
                <a:lumMod val="50000"/>
                <a:alpha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CA" sz="1600" dirty="0">
                  <a:latin typeface="Times"/>
                </a:rPr>
                <a:t>NN find a new encoding of the data, </a:t>
              </a:r>
              <a:r>
                <a:rPr lang="en-CA" sz="1600" i="1" dirty="0">
                  <a:latin typeface="Times"/>
                </a:rPr>
                <a:t>a more suitable representation for the task.</a:t>
              </a:r>
            </a:p>
            <a:p>
              <a:pPr defTabSz="914220" eaLnBrk="0"/>
              <a:endParaRPr lang="en-CA" sz="1600" dirty="0">
                <a:latin typeface="Times"/>
              </a:endParaRPr>
            </a:p>
          </p:txBody>
        </p:sp>
        <p:cxnSp>
          <p:nvCxnSpPr>
            <p:cNvPr id="58" name="Connecteur en arc 57"/>
            <p:cNvCxnSpPr/>
            <p:nvPr/>
          </p:nvCxnSpPr>
          <p:spPr bwMode="auto">
            <a:xfrm rot="16200000" flipH="1">
              <a:off x="4716016" y="1844824"/>
              <a:ext cx="1584176" cy="1152128"/>
            </a:xfrm>
            <a:prstGeom prst="curvedConnector3">
              <a:avLst>
                <a:gd name="adj1" fmla="val 99704"/>
              </a:avLst>
            </a:prstGeom>
            <a:solidFill>
              <a:schemeClr val="accent1"/>
            </a:solidFill>
            <a:ln w="508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sp>
        <p:nvSpPr>
          <p:cNvPr id="59" name="Titre 1"/>
          <p:cNvSpPr txBox="1">
            <a:spLocks/>
          </p:cNvSpPr>
          <p:nvPr/>
        </p:nvSpPr>
        <p:spPr>
          <a:xfrm>
            <a:off x="128983" y="-171400"/>
            <a:ext cx="91440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004" tIns="30004" rIns="30004" bIns="30004" anchor="ctr">
            <a:noAutofit/>
          </a:bodyPr>
          <a:lstStyle>
            <a:lvl1pPr marL="0" marR="0" indent="0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566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133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697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266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2825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384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951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517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fr-CA" sz="3200" dirty="0">
                <a:solidFill>
                  <a:schemeClr val="bg1"/>
                </a:solidFill>
              </a:rPr>
              <a:t>Un exemple d’algorithme d’apprentissage</a:t>
            </a:r>
          </a:p>
        </p:txBody>
      </p:sp>
      <p:sp>
        <p:nvSpPr>
          <p:cNvPr id="60" name="Titre 1"/>
          <p:cNvSpPr txBox="1">
            <a:spLocks/>
          </p:cNvSpPr>
          <p:nvPr/>
        </p:nvSpPr>
        <p:spPr>
          <a:xfrm>
            <a:off x="5317981" y="188640"/>
            <a:ext cx="4012152" cy="796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004" tIns="30004" rIns="30004" bIns="30004" anchor="ctr">
            <a:noAutofit/>
          </a:bodyPr>
          <a:lstStyle>
            <a:lvl1pPr marL="0" marR="0" indent="0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566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133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697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266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2825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384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951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517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fr-CA" sz="2000" dirty="0">
                <a:solidFill>
                  <a:schemeClr val="bg1"/>
                </a:solidFill>
              </a:rPr>
              <a:t>Le réseau de neurones</a:t>
            </a:r>
          </a:p>
        </p:txBody>
      </p:sp>
    </p:spTree>
    <p:extLst>
      <p:ext uri="{BB962C8B-B14F-4D97-AF65-F5344CB8AC3E}">
        <p14:creationId xmlns:p14="http://schemas.microsoft.com/office/powerpoint/2010/main" val="951182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 txBox="1">
            <a:spLocks/>
          </p:cNvSpPr>
          <p:nvPr/>
        </p:nvSpPr>
        <p:spPr>
          <a:xfrm>
            <a:off x="128983" y="44996"/>
            <a:ext cx="91440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004" tIns="30004" rIns="30004" bIns="30004" anchor="ctr">
            <a:noAutofit/>
          </a:bodyPr>
          <a:lstStyle>
            <a:lvl1pPr marL="0" marR="0" indent="0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566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133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697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266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2825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384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951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517" algn="ctr" defTabSz="8214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fr-CA" sz="2800" dirty="0">
                <a:solidFill>
                  <a:srgbClr val="FFFFFF"/>
                </a:solidFill>
              </a:rPr>
              <a:t>Un réseau de neurones apprend une représentation des données qui « rend » la tâche à accomplir plus facile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31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 idx="4294967295"/>
          </p:nvPr>
        </p:nvSpPr>
        <p:spPr>
          <a:xfrm>
            <a:off x="0" y="15"/>
            <a:ext cx="9144000" cy="631825"/>
          </a:xfrm>
        </p:spPr>
        <p:txBody>
          <a:bodyPr>
            <a:noAutofit/>
          </a:bodyPr>
          <a:lstStyle/>
          <a:p>
            <a:r>
              <a:rPr lang="fr-CA" sz="3500" dirty="0">
                <a:solidFill>
                  <a:srgbClr val="FFFFFF"/>
                </a:solidFill>
              </a:rPr>
              <a:t>Étiquetage de scènes par des réseaux profonds</a:t>
            </a:r>
          </a:p>
        </p:txBody>
      </p:sp>
      <p:pic>
        <p:nvPicPr>
          <p:cNvPr id="5" name="Image 4" descr="01_introduction.pdf (glissé(e)s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7" y="1587504"/>
            <a:ext cx="8629673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 descr="01_introduction.pdf (glissé(e)s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603" y="5965839"/>
            <a:ext cx="4518422" cy="44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27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 idx="4294967295"/>
          </p:nvPr>
        </p:nvSpPr>
        <p:spPr>
          <a:xfrm>
            <a:off x="-79371" y="-1"/>
            <a:ext cx="9223373" cy="692697"/>
          </a:xfrm>
        </p:spPr>
        <p:txBody>
          <a:bodyPr>
            <a:noAutofit/>
          </a:bodyPr>
          <a:lstStyle/>
          <a:p>
            <a:r>
              <a:rPr lang="fr-CA" sz="3200" dirty="0">
                <a:solidFill>
                  <a:srgbClr val="FFFFFF"/>
                </a:solidFill>
              </a:rPr>
              <a:t>L’apprentissage </a:t>
            </a:r>
            <a:r>
              <a:rPr lang="fr-CA" sz="3200" dirty="0" smtClean="0">
                <a:solidFill>
                  <a:srgbClr val="FFFFFF"/>
                </a:solidFill>
              </a:rPr>
              <a:t>automatique, </a:t>
            </a:r>
            <a:r>
              <a:rPr lang="fr-CA" sz="3200" dirty="0">
                <a:solidFill>
                  <a:srgbClr val="FFFFFF"/>
                </a:solidFill>
              </a:rPr>
              <a:t>un outil </a:t>
            </a:r>
            <a:r>
              <a:rPr lang="fr-CA" sz="3200" dirty="0" smtClean="0">
                <a:solidFill>
                  <a:srgbClr val="FFFFFF"/>
                </a:solidFill>
              </a:rPr>
              <a:t>pour </a:t>
            </a:r>
            <a:br>
              <a:rPr lang="fr-CA" sz="3200" dirty="0" smtClean="0">
                <a:solidFill>
                  <a:srgbClr val="FFFFFF"/>
                </a:solidFill>
              </a:rPr>
            </a:br>
            <a:r>
              <a:rPr lang="fr-CA" sz="3200" dirty="0" smtClean="0">
                <a:solidFill>
                  <a:srgbClr val="FFFFFF"/>
                </a:solidFill>
              </a:rPr>
              <a:t>«</a:t>
            </a:r>
            <a:r>
              <a:rPr lang="fr-CA" sz="3200" dirty="0">
                <a:solidFill>
                  <a:srgbClr val="FFFFFF"/>
                </a:solidFill>
              </a:rPr>
              <a:t> percevoir »  les informations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957672" y="6309320"/>
            <a:ext cx="3171576" cy="192667"/>
          </a:xfrm>
          <a:prstGeom prst="rect">
            <a:avLst/>
          </a:prstGeom>
          <a:noFill/>
        </p:spPr>
        <p:txBody>
          <a:bodyPr wrap="none" lIns="38390" tIns="19202" rIns="38390" bIns="19202" rtlCol="0">
            <a:spAutoFit/>
          </a:bodyPr>
          <a:lstStyle/>
          <a:p>
            <a:pPr defTabSz="767841" eaLnBrk="0"/>
            <a:r>
              <a:rPr lang="fr-FR" sz="1000" dirty="0">
                <a:ea typeface="ＭＳ Ｐゴシック" charset="0"/>
              </a:rPr>
              <a:t>http://</a:t>
            </a:r>
            <a:r>
              <a:rPr lang="fr-FR" sz="1000" dirty="0" err="1">
                <a:ea typeface="ＭＳ Ｐゴシック" charset="0"/>
              </a:rPr>
              <a:t>cs.stanford.edu</a:t>
            </a:r>
            <a:r>
              <a:rPr lang="fr-FR" sz="1000" dirty="0">
                <a:ea typeface="ＭＳ Ｐゴシック" charset="0"/>
              </a:rPr>
              <a:t>/people/</a:t>
            </a:r>
            <a:r>
              <a:rPr lang="fr-FR" sz="1000" dirty="0" err="1">
                <a:ea typeface="ＭＳ Ｐゴシック" charset="0"/>
              </a:rPr>
              <a:t>karpathy</a:t>
            </a:r>
            <a:r>
              <a:rPr lang="fr-FR" sz="1000" dirty="0">
                <a:ea typeface="ＭＳ Ｐゴシック" charset="0"/>
              </a:rPr>
              <a:t>/</a:t>
            </a:r>
            <a:r>
              <a:rPr lang="fr-FR" sz="1000" dirty="0" err="1">
                <a:ea typeface="ＭＳ Ｐゴシック" charset="0"/>
              </a:rPr>
              <a:t>deepimagesent</a:t>
            </a:r>
            <a:r>
              <a:rPr lang="fr-FR" sz="1000" dirty="0">
                <a:ea typeface="ＭＳ Ｐゴシック" charset="0"/>
              </a:rPr>
              <a:t>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910" y="1498780"/>
            <a:ext cx="4088530" cy="472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9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000" cy="762000"/>
          </a:xfrm>
        </p:spPr>
        <p:txBody>
          <a:bodyPr>
            <a:normAutofit fontScale="90000"/>
          </a:bodyPr>
          <a:lstStyle/>
          <a:p>
            <a:r>
              <a:rPr lang="fr-CA" dirty="0" smtClean="0"/>
              <a:t>Entraînement </a:t>
            </a:r>
            <a:r>
              <a:rPr lang="fr-CA" dirty="0"/>
              <a:t>d’un </a:t>
            </a:r>
            <a:r>
              <a:rPr lang="fr-CA" dirty="0" smtClean="0"/>
              <a:t>réseau de neur</a:t>
            </a:r>
            <a:r>
              <a:rPr lang="fr-CA" dirty="0" smtClean="0"/>
              <a:t>ones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" y="1094467"/>
            <a:ext cx="9144000" cy="51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5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Fonctionnement de l’apprentissage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0" name="Rounded Rectangle 9"/>
          <p:cNvSpPr/>
          <p:nvPr/>
        </p:nvSpPr>
        <p:spPr>
          <a:xfrm>
            <a:off x="3229273" y="2114201"/>
            <a:ext cx="2765635" cy="388983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1" name="Rounded Rectangle 10"/>
          <p:cNvSpPr/>
          <p:nvPr/>
        </p:nvSpPr>
        <p:spPr>
          <a:xfrm>
            <a:off x="251520" y="3575925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Données d’entraînement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86745" y="3584551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 </a:t>
            </a:r>
          </a:p>
          <a:p>
            <a:pPr algn="ctr"/>
            <a:r>
              <a:rPr lang="fr-CA" dirty="0"/>
              <a:t>de perte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86745" y="2412263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Famille de prédicteur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020272" y="3579996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Prédicteur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96099" y="4797152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Méthode</a:t>
            </a:r>
          </a:p>
          <a:p>
            <a:pPr algn="ctr"/>
            <a:r>
              <a:rPr lang="fr-CA" dirty="0"/>
              <a:t>d’optimisation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60671" y="1628800"/>
            <a:ext cx="330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Algorithme d’apprentissage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368354" y="3827953"/>
            <a:ext cx="548911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ight Arrow 17"/>
          <p:cNvSpPr/>
          <p:nvPr/>
        </p:nvSpPr>
        <p:spPr>
          <a:xfrm>
            <a:off x="6229251" y="3821768"/>
            <a:ext cx="548911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4553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8435773-361F-4955-8A3E-1B2A073E9E5A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fr-CA" sz="3600" dirty="0"/>
              <a:t>Introduction à l’intelligence artificielle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endParaRPr lang="fr-CA" sz="3600" b="1" dirty="0"/>
          </a:p>
          <a:p>
            <a:pPr fontAlgn="auto">
              <a:spcAft>
                <a:spcPts val="0"/>
              </a:spcAft>
            </a:pPr>
            <a:r>
              <a:rPr lang="fr-CA" sz="3600" dirty="0"/>
              <a:t>Les bases de l’apprentissage supervisé</a:t>
            </a:r>
          </a:p>
          <a:p>
            <a:pPr fontAlgn="auto">
              <a:spcAft>
                <a:spcPts val="0"/>
              </a:spcAft>
            </a:pPr>
            <a:endParaRPr lang="fr-CA" sz="3600" dirty="0"/>
          </a:p>
          <a:p>
            <a:pPr fontAlgn="auto">
              <a:spcAft>
                <a:spcPts val="0"/>
              </a:spcAft>
            </a:pPr>
            <a:r>
              <a:rPr lang="fr-CA" sz="3600" dirty="0"/>
              <a:t>Généralisation et hyperparamètres</a:t>
            </a:r>
          </a:p>
          <a:p>
            <a:pPr fontAlgn="auto">
              <a:spcAft>
                <a:spcPts val="0"/>
              </a:spcAft>
            </a:pPr>
            <a:endParaRPr lang="fr-CA" sz="3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2AB7241D-5A6B-46F7-A59A-123311B34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/>
          <a:p>
            <a:r>
              <a:rPr lang="fr-CA" dirty="0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259957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Fonctionnement de l’apprentissage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0" name="Rounded Rectangle 9"/>
          <p:cNvSpPr/>
          <p:nvPr/>
        </p:nvSpPr>
        <p:spPr>
          <a:xfrm>
            <a:off x="3229273" y="2114201"/>
            <a:ext cx="2765635" cy="388983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1" name="Rounded Rectangle 10"/>
          <p:cNvSpPr/>
          <p:nvPr/>
        </p:nvSpPr>
        <p:spPr>
          <a:xfrm>
            <a:off x="251520" y="3575925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Données d’entraînement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86745" y="3584551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 </a:t>
            </a:r>
          </a:p>
          <a:p>
            <a:pPr algn="ctr"/>
            <a:r>
              <a:rPr lang="fr-CA" dirty="0"/>
              <a:t>de perte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86745" y="2412263"/>
            <a:ext cx="1800200" cy="864096"/>
          </a:xfrm>
          <a:prstGeom prst="roundRect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Famille de prédicteur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020272" y="3579996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Prédicteur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96099" y="4797152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Méthode</a:t>
            </a:r>
          </a:p>
          <a:p>
            <a:pPr algn="ctr"/>
            <a:r>
              <a:rPr lang="fr-CA" dirty="0"/>
              <a:t>d’optimisation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60671" y="1628800"/>
            <a:ext cx="330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Algorithme d’apprentissage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368354" y="3827953"/>
            <a:ext cx="548911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ight Arrow 17"/>
          <p:cNvSpPr/>
          <p:nvPr/>
        </p:nvSpPr>
        <p:spPr>
          <a:xfrm>
            <a:off x="6229251" y="3821768"/>
            <a:ext cx="548911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0742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Famille de prédicteur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" y="2996952"/>
            <a:ext cx="7272807" cy="3024336"/>
          </a:xfrm>
          <a:prstGeom prst="rect">
            <a:avLst/>
          </a:prstGeom>
        </p:spPr>
      </p:pic>
      <p:pic>
        <p:nvPicPr>
          <p:cNvPr id="17" name="Picture 2 1" descr="http://scikit-learn.org/stable/_images/sphx_glr_plot_classifier_comparison_0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6" r="18294" b="64842"/>
          <a:stretch/>
        </p:blipFill>
        <p:spPr bwMode="auto">
          <a:xfrm>
            <a:off x="2561778" y="983033"/>
            <a:ext cx="6599684" cy="17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 2" descr="http://scikit-learn.org/stable/_images/sphx_glr_plot_classifier_comparison_0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1" r="72589" b="64842"/>
          <a:stretch/>
        </p:blipFill>
        <p:spPr bwMode="auto">
          <a:xfrm>
            <a:off x="-32370" y="980728"/>
            <a:ext cx="2632248" cy="17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7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La capacité du modèle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EA93F0D-F53E-4B47-86DD-D9DC0F7AA605}"/>
              </a:ext>
            </a:extLst>
          </p:cNvPr>
          <p:cNvSpPr txBox="1"/>
          <p:nvPr/>
        </p:nvSpPr>
        <p:spPr>
          <a:xfrm>
            <a:off x="251520" y="1443841"/>
            <a:ext cx="8712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La capacité d'un modèle peut être augmentée par :</a:t>
            </a:r>
          </a:p>
          <a:p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dirty="0"/>
              <a:t>L'ajout de nouvelles variables (caractéristiques)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dirty="0"/>
              <a:t>Projection de l'entrée dans un espace de caractéristiques à plus grande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dirty="0"/>
              <a:t>En enrichissant l'espace des fonctions par l'ajout de transformations paramétriques </a:t>
            </a:r>
          </a:p>
        </p:txBody>
      </p:sp>
    </p:spTree>
    <p:extLst>
      <p:ext uri="{BB962C8B-B14F-4D97-AF65-F5344CB8AC3E}">
        <p14:creationId xmlns:p14="http://schemas.microsoft.com/office/powerpoint/2010/main" val="207252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La capacité du modèle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EA93F0D-F53E-4B47-86DD-D9DC0F7AA605}"/>
              </a:ext>
            </a:extLst>
          </p:cNvPr>
          <p:cNvSpPr txBox="1"/>
          <p:nvPr/>
        </p:nvSpPr>
        <p:spPr>
          <a:xfrm>
            <a:off x="251520" y="1443841"/>
            <a:ext cx="8712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La capacité d'un modèle peut être augmentée par :</a:t>
            </a:r>
          </a:p>
          <a:p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b="1" dirty="0"/>
              <a:t>L'ajout de nouvelles variables (caractéristiques)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dirty="0"/>
              <a:t>Projection de l'entrée dans un espace de caractéristiques à plus grande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dirty="0"/>
              <a:t>En enrichissant l'espace des fonctions par l'ajout de transformations paramétriques </a:t>
            </a:r>
          </a:p>
        </p:txBody>
      </p:sp>
    </p:spTree>
    <p:extLst>
      <p:ext uri="{BB962C8B-B14F-4D97-AF65-F5344CB8AC3E}">
        <p14:creationId xmlns:p14="http://schemas.microsoft.com/office/powerpoint/2010/main" val="131654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Exemple d’ajout de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1266" name="Picture 2" descr="https://sebastianraschka.com/images/blog/2014/intro_supervised_learning/iris_petal_sepal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2" y="1952642"/>
            <a:ext cx="9089499" cy="30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27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Exemple d’ajout de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314" name="Picture 2" descr="https://s3.amazonaws.com/assets.datacamp.com/blog_assets/Machine+Learning+R/plot_6750201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5"/>
            <a:ext cx="7349877" cy="449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3851920" y="1916832"/>
            <a:ext cx="3096344" cy="396044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35696" y="1916832"/>
            <a:ext cx="1584176" cy="3978195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25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La capacité du modèle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EA93F0D-F53E-4B47-86DD-D9DC0F7AA605}"/>
              </a:ext>
            </a:extLst>
          </p:cNvPr>
          <p:cNvSpPr txBox="1"/>
          <p:nvPr/>
        </p:nvSpPr>
        <p:spPr>
          <a:xfrm>
            <a:off x="251520" y="1443841"/>
            <a:ext cx="8712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La capacité d'un modèle peut être augmentée par :</a:t>
            </a:r>
          </a:p>
          <a:p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dirty="0"/>
              <a:t>L'ajout de nouvelles variables (caractéristiques)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b="1" dirty="0"/>
              <a:t>Projection de l'entrée dans un espace de caractéristiques à plus grande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dirty="0"/>
              <a:t>En enrichissant l'espace des fonctions par l'ajout de transformations paramétriques </a:t>
            </a:r>
          </a:p>
        </p:txBody>
      </p:sp>
    </p:spTree>
    <p:extLst>
      <p:ext uri="{BB962C8B-B14F-4D97-AF65-F5344CB8AC3E}">
        <p14:creationId xmlns:p14="http://schemas.microsoft.com/office/powerpoint/2010/main" val="366097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Exemple de fonction de projection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" y="2482925"/>
            <a:ext cx="4419095" cy="361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83" y="2284477"/>
            <a:ext cx="4750133" cy="3880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43" y="2060848"/>
            <a:ext cx="1485696" cy="313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4" y="1994958"/>
            <a:ext cx="3054805" cy="3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La capacité du modèle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EA93F0D-F53E-4B47-86DD-D9DC0F7AA605}"/>
              </a:ext>
            </a:extLst>
          </p:cNvPr>
          <p:cNvSpPr txBox="1"/>
          <p:nvPr/>
        </p:nvSpPr>
        <p:spPr>
          <a:xfrm>
            <a:off x="251520" y="1443841"/>
            <a:ext cx="8712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La capacité d'un modèle peut être augmentée par :</a:t>
            </a:r>
          </a:p>
          <a:p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dirty="0"/>
              <a:t>L'ajout de nouvelles variables (caractéristiques)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dirty="0"/>
              <a:t>Projection de l'entrée dans un espace de caractéristiques à plus grande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b="1" dirty="0"/>
              <a:t>En enrichissant l'espace des fonctions par l'ajout de transformations paramétriques </a:t>
            </a:r>
          </a:p>
        </p:txBody>
      </p:sp>
    </p:spTree>
    <p:extLst>
      <p:ext uri="{BB962C8B-B14F-4D97-AF65-F5344CB8AC3E}">
        <p14:creationId xmlns:p14="http://schemas.microsoft.com/office/powerpoint/2010/main" val="2153700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Exemple d’enrichir l’espace des fonctions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08912"/>
            <a:ext cx="6808898" cy="2556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9512" y="2228772"/>
            <a:ext cx="8136904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179512" y="4605036"/>
            <a:ext cx="8136904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15309"/>
            <a:ext cx="5959300" cy="2886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87624" y="2517394"/>
            <a:ext cx="7272808" cy="23036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0300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Contenu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xmlns="" id="{45719BE9-2C56-42E6-84C2-343CE5638B8C}"/>
              </a:ext>
            </a:extLst>
          </p:cNvPr>
          <p:cNvSpPr txBox="1"/>
          <p:nvPr/>
        </p:nvSpPr>
        <p:spPr>
          <a:xfrm>
            <a:off x="539552" y="999727"/>
            <a:ext cx="80648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sz="2000" b="1" dirty="0"/>
              <a:t>Algorithmes de classification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KNN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Arbre de décision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 err="1"/>
              <a:t>Random</a:t>
            </a:r>
            <a:r>
              <a:rPr lang="fr-CA" sz="2000" dirty="0"/>
              <a:t> Forest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 err="1"/>
              <a:t>AdaBoost</a:t>
            </a:r>
            <a:endParaRPr lang="fr-CA" sz="2000" dirty="0"/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Gradient </a:t>
            </a:r>
            <a:r>
              <a:rPr lang="fr-CA" sz="2000" dirty="0" err="1"/>
              <a:t>Boosting</a:t>
            </a:r>
            <a:endParaRPr lang="fr-CA" sz="2000" dirty="0"/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Régression logistique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NN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SVM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Processus Gaussiens</a:t>
            </a:r>
          </a:p>
          <a:p>
            <a:pPr marL="914400" lvl="1" indent="-457200">
              <a:buFont typeface="+mj-lt"/>
              <a:buAutoNum type="arabicPeriod"/>
            </a:pPr>
            <a:endParaRPr lang="fr-CA" sz="2000" dirty="0"/>
          </a:p>
          <a:p>
            <a:pPr marL="457200" indent="-457200">
              <a:buFont typeface="+mj-lt"/>
              <a:buAutoNum type="arabicPeriod"/>
            </a:pPr>
            <a:r>
              <a:rPr lang="fr-CA" sz="2000" b="1" dirty="0"/>
              <a:t>De deux à plusieurs classes</a:t>
            </a:r>
          </a:p>
          <a:p>
            <a:pPr marL="914400" lvl="1" indent="-457200">
              <a:buFont typeface="+mj-lt"/>
              <a:buAutoNum type="arabicPeriod"/>
            </a:pPr>
            <a:endParaRPr lang="fr-CA" sz="2000" dirty="0"/>
          </a:p>
          <a:p>
            <a:pPr marL="457200" indent="-457200">
              <a:buFont typeface="+mj-lt"/>
              <a:buAutoNum type="arabicPeriod"/>
            </a:pPr>
            <a:r>
              <a:rPr lang="fr-CA" sz="2000" b="1" dirty="0"/>
              <a:t>Choix des hyperparamètres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dirty="0"/>
              <a:t>Matrice de confusion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sz="2000" b="0" dirty="0"/>
              <a:t>Exactitude</a:t>
            </a:r>
            <a:r>
              <a:rPr lang="fr-CA" sz="2000" dirty="0"/>
              <a:t> (</a:t>
            </a:r>
            <a:r>
              <a:rPr lang="fr-CA" sz="2000" i="1" dirty="0" err="1"/>
              <a:t>Accuracy</a:t>
            </a:r>
            <a:r>
              <a:rPr lang="fr-CA" sz="20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fr-CA" sz="2000" b="0" dirty="0"/>
          </a:p>
          <a:p>
            <a:endParaRPr lang="fr-CA" sz="2000" b="0" dirty="0"/>
          </a:p>
        </p:txBody>
      </p:sp>
    </p:spTree>
    <p:extLst>
      <p:ext uri="{BB962C8B-B14F-4D97-AF65-F5344CB8AC3E}">
        <p14:creationId xmlns:p14="http://schemas.microsoft.com/office/powerpoint/2010/main" val="2291876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Fonctionnement de l’apprentissage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0" name="Rounded Rectangle 9"/>
          <p:cNvSpPr/>
          <p:nvPr/>
        </p:nvSpPr>
        <p:spPr>
          <a:xfrm>
            <a:off x="3229273" y="2114201"/>
            <a:ext cx="2765635" cy="388983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1" name="Rounded Rectangle 10"/>
          <p:cNvSpPr/>
          <p:nvPr/>
        </p:nvSpPr>
        <p:spPr>
          <a:xfrm>
            <a:off x="251520" y="3575925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Données d’entraînement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86745" y="3584551"/>
            <a:ext cx="1800200" cy="864096"/>
          </a:xfrm>
          <a:prstGeom prst="roundRect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 </a:t>
            </a:r>
          </a:p>
          <a:p>
            <a:pPr algn="ctr"/>
            <a:r>
              <a:rPr lang="fr-CA" dirty="0"/>
              <a:t>de perte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86745" y="2412263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Famille de prédicteur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020272" y="3579996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Prédicteur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96099" y="4797152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Méthode</a:t>
            </a:r>
          </a:p>
          <a:p>
            <a:pPr algn="ctr"/>
            <a:r>
              <a:rPr lang="fr-CA" dirty="0"/>
              <a:t>d’optimisation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60671" y="1628800"/>
            <a:ext cx="330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Algorithme d’apprentissage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368354" y="3827953"/>
            <a:ext cx="548911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ight Arrow 17"/>
          <p:cNvSpPr/>
          <p:nvPr/>
        </p:nvSpPr>
        <p:spPr>
          <a:xfrm>
            <a:off x="6229251" y="3821768"/>
            <a:ext cx="548911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8067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fonction de perte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4" y="1268760"/>
            <a:ext cx="8273665" cy="17730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40" y="4049881"/>
            <a:ext cx="1559606" cy="5814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462406"/>
            <a:ext cx="3384376" cy="2566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5501124"/>
            <a:ext cx="2040564" cy="179261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2987824" y="4697953"/>
            <a:ext cx="1512168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148064" y="4697955"/>
            <a:ext cx="1512168" cy="6480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0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67544" y="5013176"/>
            <a:ext cx="8208912" cy="10801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Fonctions de perte à connaître</a:t>
            </a:r>
          </a:p>
        </p:txBody>
      </p:sp>
      <p:sp>
        <p:nvSpPr>
          <p:cNvPr id="4" name="Content Placeholder 2 2"/>
          <p:cNvSpPr txBox="1">
            <a:spLocks/>
          </p:cNvSpPr>
          <p:nvPr/>
        </p:nvSpPr>
        <p:spPr>
          <a:xfrm>
            <a:off x="4417640" y="908720"/>
            <a:ext cx="4042792" cy="385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1" y="5150724"/>
            <a:ext cx="7747498" cy="8158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573016"/>
            <a:ext cx="2281088" cy="3081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109665"/>
            <a:ext cx="5328592" cy="3274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16832"/>
            <a:ext cx="2232362" cy="3532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564904"/>
            <a:ext cx="2029538" cy="314079"/>
          </a:xfrm>
          <a:prstGeom prst="rect">
            <a:avLst/>
          </a:prstGeom>
        </p:spPr>
      </p:pic>
      <p:sp>
        <p:nvSpPr>
          <p:cNvPr id="22" name="Content Placeholder 2 1"/>
          <p:cNvSpPr txBox="1">
            <a:spLocks/>
          </p:cNvSpPr>
          <p:nvPr/>
        </p:nvSpPr>
        <p:spPr>
          <a:xfrm>
            <a:off x="251520" y="1268760"/>
            <a:ext cx="4042792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fr-CA" dirty="0"/>
              <a:t>Régression</a:t>
            </a:r>
          </a:p>
          <a:p>
            <a:pPr lvl="1">
              <a:buFont typeface="Courier New" pitchFamily="49" charset="0"/>
              <a:buChar char="o"/>
            </a:pPr>
            <a:r>
              <a:rPr lang="fr-CA" dirty="0"/>
              <a:t>Erreur quadratique :</a:t>
            </a:r>
          </a:p>
          <a:p>
            <a:pPr lvl="1">
              <a:buFont typeface="Courier New" pitchFamily="49" charset="0"/>
              <a:buChar char="o"/>
            </a:pPr>
            <a:r>
              <a:rPr lang="fr-CA" dirty="0"/>
              <a:t>Erreur absolu :</a:t>
            </a:r>
          </a:p>
          <a:p>
            <a:pPr>
              <a:buFont typeface="Wingdings" pitchFamily="2" charset="2"/>
              <a:buChar char="q"/>
            </a:pPr>
            <a:r>
              <a:rPr lang="fr-CA" dirty="0"/>
              <a:t>Classification</a:t>
            </a:r>
          </a:p>
          <a:p>
            <a:pPr lvl="1">
              <a:buFont typeface="Courier New" pitchFamily="49" charset="0"/>
              <a:buChar char="o"/>
            </a:pPr>
            <a:r>
              <a:rPr lang="fr-CA" dirty="0"/>
              <a:t>Erreur 0-1 :</a:t>
            </a:r>
          </a:p>
          <a:p>
            <a:pPr lvl="1">
              <a:buFont typeface="Courier New" pitchFamily="49" charset="0"/>
              <a:buChar char="o"/>
            </a:pPr>
            <a:r>
              <a:rPr lang="fr-CA" dirty="0"/>
              <a:t>Entropie croisée :</a:t>
            </a:r>
          </a:p>
          <a:p>
            <a:pPr lvl="1">
              <a:buFont typeface="Courier New" pitchFamily="49" charset="0"/>
              <a:buChar char="o"/>
            </a:pPr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grpSp>
        <p:nvGrpSpPr>
          <p:cNvPr id="8" name="Grouper 7"/>
          <p:cNvGrpSpPr/>
          <p:nvPr/>
        </p:nvGrpSpPr>
        <p:grpSpPr>
          <a:xfrm>
            <a:off x="7308304" y="4077072"/>
            <a:ext cx="216192" cy="360040"/>
            <a:chOff x="6084000" y="3068960"/>
            <a:chExt cx="216192" cy="360040"/>
          </a:xfrm>
        </p:grpSpPr>
        <p:sp>
          <p:nvSpPr>
            <p:cNvPr id="3" name="Rectangle 2"/>
            <p:cNvSpPr/>
            <p:nvPr/>
          </p:nvSpPr>
          <p:spPr>
            <a:xfrm>
              <a:off x="6084168" y="3140968"/>
              <a:ext cx="21602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1" r="78857"/>
            <a:stretch/>
          </p:blipFill>
          <p:spPr>
            <a:xfrm>
              <a:off x="6084000" y="3068960"/>
              <a:ext cx="194400" cy="30817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71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Perte quadratique et absolue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3078" name="Picture 6 1" descr="Image associé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85540"/>
            <a:ext cx="7160096" cy="39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 2 1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494" y="2999637"/>
            <a:ext cx="1080120" cy="402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95" y="5792433"/>
            <a:ext cx="852693" cy="372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16" y="1300505"/>
            <a:ext cx="335961" cy="284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8" y="1300507"/>
            <a:ext cx="346705" cy="2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2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risque empirique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8" y="1268760"/>
            <a:ext cx="6994079" cy="6919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40776"/>
            <a:ext cx="4776332" cy="1016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0" y="4869160"/>
            <a:ext cx="8131893" cy="13434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300" y="4121445"/>
            <a:ext cx="935334" cy="22482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5580112" y="3068960"/>
            <a:ext cx="432048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164560" y="3068960"/>
            <a:ext cx="351656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4119009"/>
            <a:ext cx="2611435" cy="22627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2771800" y="3080357"/>
            <a:ext cx="504056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11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Décomposition du risque empirique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66800" y="6478507"/>
            <a:ext cx="3505200" cy="381000"/>
          </a:xfrm>
        </p:spPr>
        <p:txBody>
          <a:bodyPr/>
          <a:lstStyle/>
          <a:p>
            <a:endParaRPr lang="fr-CA" dirty="0"/>
          </a:p>
        </p:txBody>
      </p:sp>
      <p:pic>
        <p:nvPicPr>
          <p:cNvPr id="4098" name="Picture 2" descr="Résultats de recherche d'images pour « least squared »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1556792"/>
            <a:ext cx="7364363" cy="49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7" y="1099197"/>
            <a:ext cx="7413611" cy="6289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17" y="2289904"/>
            <a:ext cx="335140" cy="2775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25" y="2282706"/>
            <a:ext cx="348776" cy="278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85" y="2289904"/>
            <a:ext cx="351340" cy="2783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9" y="5242232"/>
            <a:ext cx="338518" cy="387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50" y="5242233"/>
            <a:ext cx="354881" cy="3901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29" y="5242233"/>
            <a:ext cx="352291" cy="390156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1979712" y="2670514"/>
            <a:ext cx="818419" cy="1491599"/>
          </a:xfrm>
          <a:prstGeom prst="straightConnector1">
            <a:avLst/>
          </a:prstGeom>
          <a:ln w="19050">
            <a:solidFill>
              <a:srgbClr val="300DFF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203848" y="2670514"/>
            <a:ext cx="360040" cy="1131559"/>
          </a:xfrm>
          <a:prstGeom prst="straightConnector1">
            <a:avLst/>
          </a:prstGeom>
          <a:ln w="19050">
            <a:solidFill>
              <a:srgbClr val="300DFF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851922" y="2670513"/>
            <a:ext cx="362307" cy="627504"/>
          </a:xfrm>
          <a:prstGeom prst="straightConnector1">
            <a:avLst/>
          </a:prstGeom>
          <a:ln w="19050">
            <a:solidFill>
              <a:srgbClr val="300DFF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627786" y="4378136"/>
            <a:ext cx="795341" cy="864096"/>
          </a:xfrm>
          <a:prstGeom prst="straightConnector1">
            <a:avLst/>
          </a:prstGeom>
          <a:ln w="19050">
            <a:solidFill>
              <a:srgbClr val="00EE00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13087" y="4163704"/>
            <a:ext cx="1001140" cy="1078528"/>
          </a:xfrm>
          <a:prstGeom prst="straightConnector1">
            <a:avLst/>
          </a:prstGeom>
          <a:ln w="19050">
            <a:solidFill>
              <a:srgbClr val="00EE00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51923" y="3946088"/>
            <a:ext cx="1224135" cy="1296144"/>
          </a:xfrm>
          <a:prstGeom prst="straightConnector1">
            <a:avLst/>
          </a:prstGeom>
          <a:ln w="19050">
            <a:solidFill>
              <a:srgbClr val="00EE00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365915"/>
            <a:ext cx="1456498" cy="307623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525356" y="4314755"/>
            <a:ext cx="1656184" cy="3968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357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Variation du risque empirique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104" name="Picture 4" descr="https://upload.wikimedia.org/wikipedia/en/e/ed/Least_Squar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132856"/>
            <a:ext cx="4176464" cy="364543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72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Fonctionnement de l’apprentissage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0" name="Rounded Rectangle 9"/>
          <p:cNvSpPr/>
          <p:nvPr/>
        </p:nvSpPr>
        <p:spPr>
          <a:xfrm>
            <a:off x="3229273" y="2114201"/>
            <a:ext cx="2765635" cy="388983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1" name="Rounded Rectangle 10"/>
          <p:cNvSpPr/>
          <p:nvPr/>
        </p:nvSpPr>
        <p:spPr>
          <a:xfrm>
            <a:off x="251520" y="3575925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Données d’entraînement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86745" y="3584551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 </a:t>
            </a:r>
          </a:p>
          <a:p>
            <a:pPr algn="ctr"/>
            <a:r>
              <a:rPr lang="fr-CA" dirty="0"/>
              <a:t>de perte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86745" y="2412263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Famille de prédicteur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020272" y="3579996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Prédicteur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96099" y="4797152"/>
            <a:ext cx="1800200" cy="864096"/>
          </a:xfrm>
          <a:prstGeom prst="roundRect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Méthode</a:t>
            </a:r>
          </a:p>
          <a:p>
            <a:pPr algn="ctr"/>
            <a:r>
              <a:rPr lang="fr-CA" dirty="0"/>
              <a:t>d’optimisation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60671" y="1628800"/>
            <a:ext cx="330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Algorithme d’apprentissage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368354" y="3827953"/>
            <a:ext cx="548911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ight Arrow 17"/>
          <p:cNvSpPr/>
          <p:nvPr/>
        </p:nvSpPr>
        <p:spPr>
          <a:xfrm>
            <a:off x="6229251" y="3821768"/>
            <a:ext cx="548911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8067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Minimisation du risque empirique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556793"/>
            <a:ext cx="8224639" cy="19442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438" y="3941684"/>
            <a:ext cx="3387738" cy="63944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5085184"/>
            <a:ext cx="7924666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62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Minimum de risque empirique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35047"/>
            <a:ext cx="7661763" cy="42275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512" y="5579463"/>
            <a:ext cx="2664296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2843808" y="5075407"/>
            <a:ext cx="1008112" cy="8280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68760"/>
            <a:ext cx="3995882" cy="828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0" y="5668454"/>
            <a:ext cx="2490501" cy="47008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2402993" y="3233934"/>
            <a:ext cx="304777" cy="2221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5-Point Star 16"/>
          <p:cNvSpPr/>
          <p:nvPr/>
        </p:nvSpPr>
        <p:spPr>
          <a:xfrm>
            <a:off x="2348985" y="3176649"/>
            <a:ext cx="108012" cy="108012"/>
          </a:xfrm>
          <a:prstGeom prst="star5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68" y="3203199"/>
            <a:ext cx="973468" cy="1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8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Partie 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xmlns="" id="{41F26187-DBB0-4082-BD48-9FF8E31F6CCA}"/>
              </a:ext>
            </a:extLst>
          </p:cNvPr>
          <p:cNvSpPr txBox="1"/>
          <p:nvPr/>
        </p:nvSpPr>
        <p:spPr>
          <a:xfrm>
            <a:off x="539552" y="2911614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Introduction à</a:t>
            </a:r>
          </a:p>
          <a:p>
            <a:pPr algn="ctr"/>
            <a:r>
              <a:rPr lang="fr-CA" sz="4000" b="1" dirty="0"/>
              <a:t>l’intelligence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159038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Descente du gradient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170" name="Picture 2" descr="http://hduongtrong.github.io/assets/gradient_descent/gradient_descen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90" y="1484785"/>
            <a:ext cx="4420723" cy="438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2" y="1772817"/>
            <a:ext cx="4321849" cy="29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4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Minima locaux et minimum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0244" name="Picture 4" descr="https://upload.wikimedia.org/wikipedia/commons/thumb/6/68/Extrema_example_original.svg/2000px-Extrema_example_origin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1"/>
            <a:ext cx="6264696" cy="501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9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Fonctionnement de l’apprentissage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0" name="Rounded Rectangle 9"/>
          <p:cNvSpPr/>
          <p:nvPr/>
        </p:nvSpPr>
        <p:spPr>
          <a:xfrm>
            <a:off x="3229273" y="1915429"/>
            <a:ext cx="2765635" cy="388983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1" name="Rounded Rectangle 10"/>
          <p:cNvSpPr/>
          <p:nvPr/>
        </p:nvSpPr>
        <p:spPr>
          <a:xfrm>
            <a:off x="251520" y="3377153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Données d’entraînement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86745" y="3385779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 </a:t>
            </a:r>
          </a:p>
          <a:p>
            <a:pPr algn="ctr"/>
            <a:r>
              <a:rPr lang="fr-CA" dirty="0"/>
              <a:t>de perte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86745" y="2213489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Famille de prédicteur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020272" y="3381224"/>
            <a:ext cx="1800200" cy="864096"/>
          </a:xfrm>
          <a:prstGeom prst="roundRect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Prédicteur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96099" y="4598380"/>
            <a:ext cx="18002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Méthode</a:t>
            </a:r>
          </a:p>
          <a:p>
            <a:pPr algn="ctr"/>
            <a:r>
              <a:rPr lang="fr-CA" dirty="0"/>
              <a:t>d’optimisation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60671" y="1430028"/>
            <a:ext cx="330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Algorithme d’apprentissage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368354" y="3629181"/>
            <a:ext cx="548911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ight Arrow 17"/>
          <p:cNvSpPr/>
          <p:nvPr/>
        </p:nvSpPr>
        <p:spPr>
          <a:xfrm>
            <a:off x="6229251" y="3622996"/>
            <a:ext cx="548911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TextBox 18"/>
          <p:cNvSpPr txBox="1"/>
          <p:nvPr/>
        </p:nvSpPr>
        <p:spPr>
          <a:xfrm>
            <a:off x="6817810" y="2438141"/>
            <a:ext cx="2275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b="1" dirty="0"/>
              <a:t>Est-ce un bon prédicteur?</a:t>
            </a:r>
          </a:p>
        </p:txBody>
      </p:sp>
    </p:spTree>
    <p:extLst>
      <p:ext uri="{BB962C8B-B14F-4D97-AF65-F5344CB8AC3E}">
        <p14:creationId xmlns:p14="http://schemas.microsoft.com/office/powerpoint/2010/main" val="177262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Partie III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xmlns="" id="{41F26187-DBB0-4082-BD48-9FF8E31F6CCA}"/>
              </a:ext>
            </a:extLst>
          </p:cNvPr>
          <p:cNvSpPr txBox="1"/>
          <p:nvPr/>
        </p:nvSpPr>
        <p:spPr>
          <a:xfrm>
            <a:off x="539552" y="291161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Généralisation</a:t>
            </a:r>
            <a:br>
              <a:rPr lang="fr-CA" sz="4000" b="1" dirty="0"/>
            </a:br>
            <a:r>
              <a:rPr lang="fr-CA" sz="4000" b="1" dirty="0"/>
              <a:t>et </a:t>
            </a:r>
          </a:p>
          <a:p>
            <a:pPr algn="ctr"/>
            <a:r>
              <a:rPr lang="fr-CA" sz="4000" b="1" dirty="0"/>
              <a:t>hyperparamètres</a:t>
            </a:r>
          </a:p>
        </p:txBody>
      </p:sp>
    </p:spTree>
    <p:extLst>
      <p:ext uri="{BB962C8B-B14F-4D97-AF65-F5344CB8AC3E}">
        <p14:creationId xmlns:p14="http://schemas.microsoft.com/office/powerpoint/2010/main" val="6944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généralisation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21" y="1052235"/>
            <a:ext cx="7957786" cy="280800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21941"/>
            <a:ext cx="6192688" cy="505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4577266" y="4853119"/>
            <a:ext cx="210758" cy="195483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Picture 1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642" y="3851635"/>
            <a:ext cx="2094182" cy="32620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4788024" y="4205047"/>
            <a:ext cx="2880320" cy="7458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16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vrai risque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7" y="1268761"/>
            <a:ext cx="7758881" cy="13513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70" y="3078841"/>
            <a:ext cx="4648499" cy="9280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0" y="4437109"/>
            <a:ext cx="7227615" cy="15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8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Complexité du modèle et généralisation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2050" name="Picture 2 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568523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88" y="1279891"/>
            <a:ext cx="4806552" cy="170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350529" y="5877272"/>
            <a:ext cx="1956873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/>
          <p:cNvSpPr/>
          <p:nvPr/>
        </p:nvSpPr>
        <p:spPr>
          <a:xfrm>
            <a:off x="2258718" y="2717799"/>
            <a:ext cx="3995743" cy="269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/>
          <p:cNvSpPr/>
          <p:nvPr/>
        </p:nvSpPr>
        <p:spPr>
          <a:xfrm>
            <a:off x="6254461" y="5540165"/>
            <a:ext cx="1119369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/>
          <p:cNvSpPr/>
          <p:nvPr/>
        </p:nvSpPr>
        <p:spPr>
          <a:xfrm>
            <a:off x="6075140" y="3140969"/>
            <a:ext cx="1152128" cy="531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32" y="5917716"/>
            <a:ext cx="1884371" cy="208483"/>
          </a:xfrm>
          <a:prstGeom prst="rect">
            <a:avLst/>
          </a:prstGeom>
        </p:spPr>
      </p:pic>
      <p:pic>
        <p:nvPicPr>
          <p:cNvPr id="10" name="Picture 9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91" y="3464272"/>
            <a:ext cx="888239" cy="1989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75" y="5341222"/>
            <a:ext cx="1870096" cy="16561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00451" y="1340769"/>
            <a:ext cx="144016" cy="1377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 20"/>
          <p:cNvSpPr/>
          <p:nvPr/>
        </p:nvSpPr>
        <p:spPr>
          <a:xfrm rot="16200000">
            <a:off x="713247" y="4149080"/>
            <a:ext cx="1956873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4705" y="4221096"/>
            <a:ext cx="1680360" cy="2111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075142" y="4477307"/>
            <a:ext cx="179319" cy="794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09" y="4636113"/>
            <a:ext cx="1388747" cy="228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118" y="2773299"/>
            <a:ext cx="1259381" cy="15875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773300"/>
            <a:ext cx="1170602" cy="1590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770" y="2773973"/>
            <a:ext cx="536238" cy="1659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971EDFB-5D8C-4479-A738-1822E616CD40}"/>
              </a:ext>
            </a:extLst>
          </p:cNvPr>
          <p:cNvSpPr/>
          <p:nvPr/>
        </p:nvSpPr>
        <p:spPr>
          <a:xfrm>
            <a:off x="5148064" y="1340769"/>
            <a:ext cx="1579911" cy="1707663"/>
          </a:xfrm>
          <a:prstGeom prst="rect">
            <a:avLst/>
          </a:prstGeom>
          <a:noFill/>
          <a:ln>
            <a:solidFill>
              <a:srgbClr val="E34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0CFF9AAA-CD77-46B6-B5A0-D084EB44624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77" y="2062682"/>
            <a:ext cx="1962996" cy="3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1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Régularisation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7"/>
            <a:ext cx="8221520" cy="23274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95" y="4198872"/>
            <a:ext cx="3240360" cy="3102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5063660"/>
            <a:ext cx="7488831" cy="8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4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Exemple de régularisation 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0335"/>
            <a:ext cx="7360421" cy="342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92" y="873634"/>
            <a:ext cx="3802008" cy="2086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3587203" cy="19793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54576" y="4305873"/>
            <a:ext cx="304777" cy="2221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5-Point Star 8"/>
          <p:cNvSpPr/>
          <p:nvPr/>
        </p:nvSpPr>
        <p:spPr>
          <a:xfrm>
            <a:off x="2600568" y="4248587"/>
            <a:ext cx="108012" cy="108012"/>
          </a:xfrm>
          <a:prstGeom prst="star5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53" y="4275137"/>
            <a:ext cx="711737" cy="181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14" y="2996952"/>
            <a:ext cx="3240360" cy="31024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9632" y="3968232"/>
            <a:ext cx="216024" cy="1693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60" y="4681775"/>
            <a:ext cx="2419221" cy="20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3600" dirty="0"/>
              <a:t>Modifier la fonction de perte</a:t>
            </a:r>
          </a:p>
          <a:p>
            <a:pPr lvl="1"/>
            <a:r>
              <a:rPr lang="fr-CA" sz="3200" dirty="0"/>
              <a:t>Effet sur la fonction objective</a:t>
            </a:r>
          </a:p>
          <a:p>
            <a:pPr lvl="1"/>
            <a:r>
              <a:rPr lang="fr-CA" sz="3200" dirty="0"/>
              <a:t>Effet sur le modèle appris en fonction</a:t>
            </a:r>
          </a:p>
          <a:p>
            <a:pPr lvl="1"/>
            <a:endParaRPr lang="fr-CA" sz="3200" dirty="0"/>
          </a:p>
          <a:p>
            <a:r>
              <a:rPr lang="fr-CA" sz="3600" dirty="0"/>
              <a:t>Modifier la fonction de régularisation</a:t>
            </a:r>
          </a:p>
          <a:p>
            <a:pPr lvl="1"/>
            <a:r>
              <a:rPr lang="fr-CA" sz="3200" dirty="0"/>
              <a:t>Effet sur la fonction objective</a:t>
            </a:r>
          </a:p>
          <a:p>
            <a:pPr lvl="1"/>
            <a:r>
              <a:rPr lang="fr-CA" sz="3200" dirty="0"/>
              <a:t>Effet sur le modèle appris en fonction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63C6FCE5-325D-45AD-896B-299746738A68}"/>
              </a:ext>
            </a:extLst>
          </p:cNvPr>
          <p:cNvSpPr txBox="1"/>
          <p:nvPr/>
        </p:nvSpPr>
        <p:spPr>
          <a:xfrm>
            <a:off x="457200" y="260648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>
                <a:latin typeface="CMU Sans Serif"/>
              </a:rPr>
              <a:t>Exercice #1 – Composantes</a:t>
            </a:r>
          </a:p>
        </p:txBody>
      </p:sp>
    </p:spTree>
    <p:extLst>
      <p:ext uri="{BB962C8B-B14F-4D97-AF65-F5344CB8AC3E}">
        <p14:creationId xmlns:p14="http://schemas.microsoft.com/office/powerpoint/2010/main" val="3289618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8" y="3390049"/>
            <a:ext cx="5264922" cy="1407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L’ère du </a:t>
            </a:r>
            <a:r>
              <a:rPr lang="fr-CA" dirty="0" err="1"/>
              <a:t>Big</a:t>
            </a:r>
            <a:r>
              <a:rPr lang="fr-CA" dirty="0"/>
              <a:t>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8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99" y="2852938"/>
            <a:ext cx="2867921" cy="173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10037"/>
            <a:ext cx="3134432" cy="236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0" b="23223"/>
          <a:stretch/>
        </p:blipFill>
        <p:spPr bwMode="auto">
          <a:xfrm>
            <a:off x="6516217" y="4838002"/>
            <a:ext cx="2558303" cy="154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8" y="4907490"/>
            <a:ext cx="3030782" cy="151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12" y="910037"/>
            <a:ext cx="2943530" cy="165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765" y="5157193"/>
            <a:ext cx="2844031" cy="113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484555">
            <a:off x="5212645" y="4491421"/>
            <a:ext cx="977374" cy="977375"/>
          </a:xfrm>
          <a:prstGeom prst="rect">
            <a:avLst/>
          </a:prstGeom>
        </p:spPr>
      </p:pic>
      <p:pic>
        <p:nvPicPr>
          <p:cNvPr id="29" name="Imag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4297" y="965971"/>
            <a:ext cx="2687863" cy="217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8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</a:t>
            </a:r>
            <a:r>
              <a:rPr lang="fr-CA" dirty="0" err="1"/>
              <a:t>hyperparamètres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7"/>
            <a:ext cx="8190218" cy="304346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43608" y="5301208"/>
            <a:ext cx="6696744" cy="720080"/>
          </a:xfrm>
          <a:prstGeom prst="round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46" y="5474644"/>
            <a:ext cx="6310364" cy="39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6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3600" dirty="0"/>
              <a:t>Modifier la fonction de caractéristique</a:t>
            </a:r>
            <a:endParaRPr lang="fr-CA" dirty="0"/>
          </a:p>
          <a:p>
            <a:pPr lvl="1"/>
            <a:r>
              <a:rPr lang="fr-CA" sz="3200" dirty="0"/>
              <a:t>Effet sur le sur-apprentissage</a:t>
            </a:r>
          </a:p>
          <a:p>
            <a:pPr lvl="1"/>
            <a:r>
              <a:rPr lang="fr-CA" sz="3200" dirty="0"/>
              <a:t>Effet sur le risque empirique et vrai risque</a:t>
            </a:r>
          </a:p>
          <a:p>
            <a:pPr lvl="1"/>
            <a:endParaRPr lang="fr-CA" sz="3200" dirty="0"/>
          </a:p>
          <a:p>
            <a:r>
              <a:rPr lang="fr-CA" sz="3600" dirty="0"/>
              <a:t>Modifier le </a:t>
            </a:r>
            <a:r>
              <a:rPr lang="fr-CA" sz="3600" i="1" dirty="0"/>
              <a:t>taux</a:t>
            </a:r>
            <a:r>
              <a:rPr lang="fr-CA" sz="3600" dirty="0"/>
              <a:t> de régularisation</a:t>
            </a:r>
          </a:p>
          <a:p>
            <a:pPr lvl="1"/>
            <a:r>
              <a:rPr lang="fr-CA" sz="3200" dirty="0"/>
              <a:t>Effet sur le sur-apprentissage</a:t>
            </a:r>
          </a:p>
          <a:p>
            <a:pPr lvl="1"/>
            <a:r>
              <a:rPr lang="fr-CA" sz="3200" dirty="0"/>
              <a:t>Effet sur le risque empirique et vrai risque</a:t>
            </a:r>
          </a:p>
          <a:p>
            <a:pPr lvl="1"/>
            <a:endParaRPr lang="fr-CA" sz="3200" dirty="0"/>
          </a:p>
          <a:p>
            <a:pPr lvl="1"/>
            <a:endParaRPr lang="fr-CA" sz="3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63C6FCE5-325D-45AD-896B-299746738A68}"/>
              </a:ext>
            </a:extLst>
          </p:cNvPr>
          <p:cNvSpPr txBox="1"/>
          <p:nvPr/>
        </p:nvSpPr>
        <p:spPr>
          <a:xfrm>
            <a:off x="457200" y="260648"/>
            <a:ext cx="857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>
                <a:latin typeface="CMU Sans Serif"/>
              </a:rPr>
              <a:t>Exercice #2 – </a:t>
            </a:r>
            <a:r>
              <a:rPr lang="fr-CA" sz="4400" dirty="0" err="1">
                <a:latin typeface="CMU Sans Serif"/>
              </a:rPr>
              <a:t>Features</a:t>
            </a:r>
            <a:r>
              <a:rPr lang="fr-CA" sz="4400" dirty="0">
                <a:latin typeface="CMU Sans Serif"/>
              </a:rPr>
              <a:t> et </a:t>
            </a:r>
            <a:r>
              <a:rPr lang="fr-CA" sz="4400" dirty="0" err="1">
                <a:latin typeface="CMU Sans Serif"/>
              </a:rPr>
              <a:t>overfitting</a:t>
            </a:r>
            <a:endParaRPr lang="fr-CA" sz="4400" dirty="0">
              <a:latin typeface="CMU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00370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51520" y="980729"/>
            <a:ext cx="4320480" cy="17225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fr-CA" dirty="0"/>
              <a:t>Méthodologie d’évaluation du modèle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4" name="Rectangle 13"/>
          <p:cNvSpPr/>
          <p:nvPr/>
        </p:nvSpPr>
        <p:spPr>
          <a:xfrm>
            <a:off x="4860034" y="2015403"/>
            <a:ext cx="2734243" cy="43916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300DFF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7591066" y="2015403"/>
            <a:ext cx="1232682" cy="43916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TextBox 15"/>
          <p:cNvSpPr txBox="1"/>
          <p:nvPr/>
        </p:nvSpPr>
        <p:spPr>
          <a:xfrm>
            <a:off x="5256342" y="2095331"/>
            <a:ext cx="2051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Ensemble d’entraînement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35003" y="2098342"/>
            <a:ext cx="121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Ensemble test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4129" y="1195337"/>
            <a:ext cx="2552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Ensemble de données complet</a:t>
            </a:r>
          </a:p>
        </p:txBody>
      </p:sp>
      <p:sp>
        <p:nvSpPr>
          <p:cNvPr id="23" name="Down Arrow 22"/>
          <p:cNvSpPr/>
          <p:nvPr/>
        </p:nvSpPr>
        <p:spPr>
          <a:xfrm>
            <a:off x="6660232" y="1684625"/>
            <a:ext cx="250239" cy="265888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Rectangle 28"/>
          <p:cNvSpPr/>
          <p:nvPr/>
        </p:nvSpPr>
        <p:spPr>
          <a:xfrm>
            <a:off x="4860032" y="1124746"/>
            <a:ext cx="3963716" cy="4391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5" y="2780928"/>
            <a:ext cx="4373372" cy="357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36" y="2781092"/>
            <a:ext cx="4583512" cy="3575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198498"/>
            <a:ext cx="4032348" cy="13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0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51520" y="1124745"/>
            <a:ext cx="4320480" cy="25146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Validation </a:t>
            </a:r>
            <a:r>
              <a:rPr lang="fr-CA" i="1" dirty="0" err="1"/>
              <a:t>holdout</a:t>
            </a:r>
            <a:endParaRPr lang="fr-CA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4" name="Rectangle 13"/>
          <p:cNvSpPr/>
          <p:nvPr/>
        </p:nvSpPr>
        <p:spPr>
          <a:xfrm>
            <a:off x="4860034" y="2159419"/>
            <a:ext cx="2734243" cy="43916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300DFF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7591066" y="2159419"/>
            <a:ext cx="1232682" cy="43916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TextBox 15"/>
          <p:cNvSpPr txBox="1"/>
          <p:nvPr/>
        </p:nvSpPr>
        <p:spPr>
          <a:xfrm>
            <a:off x="5256342" y="2239347"/>
            <a:ext cx="2051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Ensemble d’entraînement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35003" y="2242358"/>
            <a:ext cx="121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Ensemble test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4129" y="1339354"/>
            <a:ext cx="2552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Ensemble de données complet</a:t>
            </a:r>
          </a:p>
        </p:txBody>
      </p:sp>
      <p:sp>
        <p:nvSpPr>
          <p:cNvPr id="23" name="Down Arrow 22"/>
          <p:cNvSpPr/>
          <p:nvPr/>
        </p:nvSpPr>
        <p:spPr>
          <a:xfrm>
            <a:off x="6660232" y="1828641"/>
            <a:ext cx="250239" cy="265888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Rectangle 28"/>
          <p:cNvSpPr/>
          <p:nvPr/>
        </p:nvSpPr>
        <p:spPr>
          <a:xfrm>
            <a:off x="4860032" y="1268762"/>
            <a:ext cx="3963716" cy="4391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9" y="1342511"/>
            <a:ext cx="4037101" cy="213998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860033" y="3135367"/>
            <a:ext cx="1925318" cy="43916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300DFF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90708" y="3232546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Entraînement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6193971" y="2750952"/>
            <a:ext cx="250239" cy="265888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" name="Rectangle 24"/>
          <p:cNvSpPr/>
          <p:nvPr/>
        </p:nvSpPr>
        <p:spPr>
          <a:xfrm flipH="1">
            <a:off x="6785352" y="3137520"/>
            <a:ext cx="808923" cy="437013"/>
          </a:xfrm>
          <a:prstGeom prst="rect">
            <a:avLst/>
          </a:prstGeom>
          <a:solidFill>
            <a:srgbClr val="00E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TextBox 25"/>
          <p:cNvSpPr txBox="1"/>
          <p:nvPr/>
        </p:nvSpPr>
        <p:spPr>
          <a:xfrm>
            <a:off x="6770182" y="3226933"/>
            <a:ext cx="93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Validation</a:t>
            </a:r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4448256"/>
            <a:ext cx="7033001" cy="14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88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fr-CA" sz="3200" dirty="0"/>
          </a:p>
          <a:p>
            <a:pPr lvl="1"/>
            <a:endParaRPr lang="fr-CA" sz="3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63C6FCE5-325D-45AD-896B-299746738A68}"/>
              </a:ext>
            </a:extLst>
          </p:cNvPr>
          <p:cNvSpPr txBox="1"/>
          <p:nvPr/>
        </p:nvSpPr>
        <p:spPr>
          <a:xfrm>
            <a:off x="457200" y="260648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>
                <a:latin typeface="CMU Sans Serif"/>
              </a:rPr>
              <a:t>Exercice #3 – Validation et test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BA999F5-F891-4D31-8271-8039A4ED8276}"/>
              </a:ext>
            </a:extLst>
          </p:cNvPr>
          <p:cNvSpPr txBox="1">
            <a:spLocks/>
          </p:cNvSpPr>
          <p:nvPr/>
        </p:nvSpPr>
        <p:spPr>
          <a:xfrm>
            <a:off x="395536" y="1484784"/>
            <a:ext cx="8426896" cy="4943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fr-CA" sz="3600" dirty="0"/>
              <a:t>Comment améliorer la stabilité des erreurs estimées?</a:t>
            </a:r>
          </a:p>
          <a:p>
            <a:pPr lvl="1" fontAlgn="auto">
              <a:spcAft>
                <a:spcPts val="0"/>
              </a:spcAft>
            </a:pPr>
            <a:r>
              <a:rPr lang="fr-CA" dirty="0"/>
              <a:t>Régularisation?</a:t>
            </a:r>
          </a:p>
          <a:p>
            <a:pPr lvl="1" fontAlgn="auto">
              <a:spcAft>
                <a:spcPts val="0"/>
              </a:spcAft>
            </a:pPr>
            <a:r>
              <a:rPr lang="fr-CA" dirty="0"/>
              <a:t>Répéter l’apprentissage?</a:t>
            </a:r>
          </a:p>
          <a:p>
            <a:pPr lvl="1" fontAlgn="auto">
              <a:spcAft>
                <a:spcPts val="0"/>
              </a:spcAft>
            </a:pPr>
            <a:r>
              <a:rPr lang="fr-CA" dirty="0"/>
              <a:t>Augmenter la quantité de données?</a:t>
            </a:r>
          </a:p>
          <a:p>
            <a:pPr lvl="1" fontAlgn="auto">
              <a:spcAft>
                <a:spcPts val="0"/>
              </a:spcAft>
            </a:pPr>
            <a:r>
              <a:rPr lang="fr-CA" dirty="0"/>
              <a:t>Changer d’algorithme d’apprentissage?</a:t>
            </a:r>
          </a:p>
          <a:p>
            <a:pPr lvl="1" fontAlgn="auto">
              <a:spcAft>
                <a:spcPts val="0"/>
              </a:spcAft>
            </a:pPr>
            <a:r>
              <a:rPr lang="fr-CA" dirty="0"/>
              <a:t>Retirer des caractéristiques?</a:t>
            </a:r>
          </a:p>
          <a:p>
            <a:pPr fontAlgn="auto">
              <a:spcAft>
                <a:spcPts val="0"/>
              </a:spcAft>
            </a:pPr>
            <a:r>
              <a:rPr lang="fr-CA" sz="3600" dirty="0"/>
              <a:t>Peut-on faire confiance à nos estimations?</a:t>
            </a:r>
          </a:p>
          <a:p>
            <a:pPr lvl="1" fontAlgn="auto">
              <a:spcAft>
                <a:spcPts val="0"/>
              </a:spcAft>
            </a:pPr>
            <a:endParaRPr lang="fr-CA" sz="3200" dirty="0"/>
          </a:p>
        </p:txBody>
      </p:sp>
    </p:spTree>
    <p:extLst>
      <p:ext uri="{BB962C8B-B14F-4D97-AF65-F5344CB8AC3E}">
        <p14:creationId xmlns:p14="http://schemas.microsoft.com/office/powerpoint/2010/main" val="3062521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validation croisée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/>
          <p:cNvSpPr/>
          <p:nvPr/>
        </p:nvSpPr>
        <p:spPr>
          <a:xfrm>
            <a:off x="891883" y="1600162"/>
            <a:ext cx="2734243" cy="43916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300DFF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8191" y="1680090"/>
            <a:ext cx="2051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Ensemble d’entraînement</a:t>
            </a:r>
          </a:p>
        </p:txBody>
      </p:sp>
      <p:sp>
        <p:nvSpPr>
          <p:cNvPr id="8" name="Down Arrow 7"/>
          <p:cNvSpPr/>
          <p:nvPr/>
        </p:nvSpPr>
        <p:spPr>
          <a:xfrm>
            <a:off x="2134915" y="2125659"/>
            <a:ext cx="250239" cy="265888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/>
          <p:cNvSpPr/>
          <p:nvPr/>
        </p:nvSpPr>
        <p:spPr>
          <a:xfrm flipH="1">
            <a:off x="2947802" y="2460786"/>
            <a:ext cx="688800" cy="437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Plis 4</a:t>
            </a:r>
          </a:p>
        </p:txBody>
      </p:sp>
      <p:sp>
        <p:nvSpPr>
          <p:cNvPr id="16" name="Rectangle 15"/>
          <p:cNvSpPr/>
          <p:nvPr/>
        </p:nvSpPr>
        <p:spPr>
          <a:xfrm flipH="1">
            <a:off x="2259002" y="2460786"/>
            <a:ext cx="688800" cy="437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Plis 3</a:t>
            </a:r>
          </a:p>
        </p:txBody>
      </p:sp>
      <p:sp>
        <p:nvSpPr>
          <p:cNvPr id="17" name="Rectangle 16"/>
          <p:cNvSpPr/>
          <p:nvPr/>
        </p:nvSpPr>
        <p:spPr>
          <a:xfrm flipH="1">
            <a:off x="1576090" y="2460784"/>
            <a:ext cx="688800" cy="437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Plis 2</a:t>
            </a:r>
          </a:p>
        </p:txBody>
      </p:sp>
      <p:sp>
        <p:nvSpPr>
          <p:cNvPr id="18" name="Rectangle 17"/>
          <p:cNvSpPr/>
          <p:nvPr/>
        </p:nvSpPr>
        <p:spPr>
          <a:xfrm flipH="1">
            <a:off x="887290" y="2460784"/>
            <a:ext cx="688800" cy="437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Plis 1</a:t>
            </a:r>
          </a:p>
        </p:txBody>
      </p:sp>
      <p:sp>
        <p:nvSpPr>
          <p:cNvPr id="25" name="Rectangle 24"/>
          <p:cNvSpPr/>
          <p:nvPr/>
        </p:nvSpPr>
        <p:spPr>
          <a:xfrm flipH="1">
            <a:off x="4516898" y="5515924"/>
            <a:ext cx="688800" cy="437013"/>
          </a:xfrm>
          <a:prstGeom prst="rect">
            <a:avLst/>
          </a:prstGeom>
          <a:solidFill>
            <a:srgbClr val="00E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Plis 4</a:t>
            </a:r>
          </a:p>
        </p:txBody>
      </p:sp>
      <p:sp>
        <p:nvSpPr>
          <p:cNvPr id="26" name="Rectangle 25"/>
          <p:cNvSpPr/>
          <p:nvPr/>
        </p:nvSpPr>
        <p:spPr>
          <a:xfrm flipH="1">
            <a:off x="3828098" y="5515924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3145186" y="5515923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flipH="1">
            <a:off x="2456386" y="5515923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flipH="1">
            <a:off x="4527706" y="4944588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flipH="1">
            <a:off x="3838906" y="4944588"/>
            <a:ext cx="688800" cy="437013"/>
          </a:xfrm>
          <a:prstGeom prst="rect">
            <a:avLst/>
          </a:prstGeom>
          <a:solidFill>
            <a:srgbClr val="00E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Plis 3</a:t>
            </a:r>
          </a:p>
        </p:txBody>
      </p:sp>
      <p:sp>
        <p:nvSpPr>
          <p:cNvPr id="35" name="Rectangle 34"/>
          <p:cNvSpPr/>
          <p:nvPr/>
        </p:nvSpPr>
        <p:spPr>
          <a:xfrm flipH="1">
            <a:off x="3155994" y="4944588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 flipH="1">
            <a:off x="2467194" y="4944588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flipH="1">
            <a:off x="4516898" y="4396576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flipH="1">
            <a:off x="3828098" y="4396576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 flipH="1">
            <a:off x="3145186" y="4396576"/>
            <a:ext cx="688800" cy="437013"/>
          </a:xfrm>
          <a:prstGeom prst="rect">
            <a:avLst/>
          </a:prstGeom>
          <a:solidFill>
            <a:srgbClr val="00E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Plis 2</a:t>
            </a:r>
          </a:p>
        </p:txBody>
      </p:sp>
      <p:sp>
        <p:nvSpPr>
          <p:cNvPr id="40" name="Rectangle 39"/>
          <p:cNvSpPr/>
          <p:nvPr/>
        </p:nvSpPr>
        <p:spPr>
          <a:xfrm flipH="1">
            <a:off x="2456386" y="4396576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 flipH="1">
            <a:off x="4516898" y="3852627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3828098" y="3852627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 flipH="1">
            <a:off x="3145186" y="3852626"/>
            <a:ext cx="688800" cy="43701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300DFF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 flipH="1">
            <a:off x="2456386" y="3852626"/>
            <a:ext cx="688800" cy="437013"/>
          </a:xfrm>
          <a:prstGeom prst="rect">
            <a:avLst/>
          </a:prstGeom>
          <a:solidFill>
            <a:srgbClr val="00E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Plis 1</a:t>
            </a:r>
          </a:p>
        </p:txBody>
      </p:sp>
      <p:pic>
        <p:nvPicPr>
          <p:cNvPr id="61" name="Picture 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90" y="3958889"/>
            <a:ext cx="1360314" cy="24757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6" y="4501303"/>
            <a:ext cx="1361061" cy="24912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90" y="5047769"/>
            <a:ext cx="1361502" cy="2506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11" y="5617548"/>
            <a:ext cx="1362247" cy="25226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74" y="3958889"/>
            <a:ext cx="2361575" cy="24757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31" y="4501303"/>
            <a:ext cx="2368093" cy="24912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74" y="5039307"/>
            <a:ext cx="2369553" cy="24912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31" y="5609864"/>
            <a:ext cx="2373933" cy="249128"/>
          </a:xfrm>
          <a:prstGeom prst="rect">
            <a:avLst/>
          </a:prstGeom>
        </p:spPr>
      </p:pic>
      <p:sp>
        <p:nvSpPr>
          <p:cNvPr id="71" name="Right Arrow 70"/>
          <p:cNvSpPr/>
          <p:nvPr/>
        </p:nvSpPr>
        <p:spPr>
          <a:xfrm>
            <a:off x="5525356" y="4010667"/>
            <a:ext cx="360040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2" name="Right Arrow 71"/>
          <p:cNvSpPr/>
          <p:nvPr/>
        </p:nvSpPr>
        <p:spPr>
          <a:xfrm>
            <a:off x="5525356" y="4546325"/>
            <a:ext cx="360040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3" name="Right Arrow 72"/>
          <p:cNvSpPr/>
          <p:nvPr/>
        </p:nvSpPr>
        <p:spPr>
          <a:xfrm>
            <a:off x="5525356" y="5101107"/>
            <a:ext cx="360040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Right Arrow 73"/>
          <p:cNvSpPr/>
          <p:nvPr/>
        </p:nvSpPr>
        <p:spPr>
          <a:xfrm>
            <a:off x="5525356" y="5662420"/>
            <a:ext cx="360040" cy="14401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5" name="Rectangle 74"/>
          <p:cNvSpPr/>
          <p:nvPr/>
        </p:nvSpPr>
        <p:spPr>
          <a:xfrm>
            <a:off x="683568" y="3649957"/>
            <a:ext cx="8064896" cy="248577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3" name="Rectangle 82"/>
          <p:cNvSpPr/>
          <p:nvPr/>
        </p:nvSpPr>
        <p:spPr>
          <a:xfrm>
            <a:off x="671266" y="1436401"/>
            <a:ext cx="3126382" cy="163129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5" name="Oval 84"/>
          <p:cNvSpPr/>
          <p:nvPr/>
        </p:nvSpPr>
        <p:spPr>
          <a:xfrm>
            <a:off x="373223" y="1124744"/>
            <a:ext cx="620690" cy="58846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6" name="Oval 85"/>
          <p:cNvSpPr/>
          <p:nvPr/>
        </p:nvSpPr>
        <p:spPr>
          <a:xfrm>
            <a:off x="373223" y="3355724"/>
            <a:ext cx="620690" cy="58846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525356" y="1551169"/>
            <a:ext cx="2982366" cy="81184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5" name="Oval 94"/>
          <p:cNvSpPr/>
          <p:nvPr/>
        </p:nvSpPr>
        <p:spPr>
          <a:xfrm>
            <a:off x="5227313" y="1239509"/>
            <a:ext cx="620690" cy="58846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13" name="Picture 1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0" y="1713211"/>
            <a:ext cx="2342510" cy="47868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44" y="1206654"/>
            <a:ext cx="2982778" cy="16360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" y="3376836"/>
            <a:ext cx="5714254" cy="18496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505" y="1288455"/>
            <a:ext cx="1347128" cy="1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1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Recherche d’hyperparamètres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0EB4B7F-04A1-4E0A-9F6C-8EBC0D8B4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2132856"/>
            <a:ext cx="7524328" cy="3695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37290B3-B183-4771-B66D-3BF0285915E6}"/>
              </a:ext>
            </a:extLst>
          </p:cNvPr>
          <p:cNvSpPr/>
          <p:nvPr/>
        </p:nvSpPr>
        <p:spPr>
          <a:xfrm>
            <a:off x="611560" y="2924944"/>
            <a:ext cx="32454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9DB73DD-1E1C-4BB2-BC1B-D0BB38C7900E}"/>
              </a:ext>
            </a:extLst>
          </p:cNvPr>
          <p:cNvSpPr/>
          <p:nvPr/>
        </p:nvSpPr>
        <p:spPr>
          <a:xfrm>
            <a:off x="4860032" y="2852936"/>
            <a:ext cx="32454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4129657-AA7F-45E3-9E75-3CA9F8603168}"/>
              </a:ext>
            </a:extLst>
          </p:cNvPr>
          <p:cNvSpPr/>
          <p:nvPr/>
        </p:nvSpPr>
        <p:spPr>
          <a:xfrm rot="5400000">
            <a:off x="2004763" y="4214400"/>
            <a:ext cx="32454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EEC6C2-C22E-4A2A-8114-D5DF1BE55B52}"/>
              </a:ext>
            </a:extLst>
          </p:cNvPr>
          <p:cNvSpPr/>
          <p:nvPr/>
        </p:nvSpPr>
        <p:spPr>
          <a:xfrm rot="5400000">
            <a:off x="6417129" y="4214400"/>
            <a:ext cx="32454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8B05F20-43B5-4876-84CF-E3FF540E6E65}"/>
              </a:ext>
            </a:extLst>
          </p:cNvPr>
          <p:cNvSpPr/>
          <p:nvPr/>
        </p:nvSpPr>
        <p:spPr>
          <a:xfrm rot="5400000">
            <a:off x="4201744" y="-973703"/>
            <a:ext cx="524487" cy="6696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F8C25EEB-C0EC-4577-B43B-7376F77EF5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47" y="5440527"/>
            <a:ext cx="1936812" cy="2799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99868187-0DE9-43CF-8AA7-9DE77CDD17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19" y="5406590"/>
            <a:ext cx="1936812" cy="2799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B7783A85-8421-4805-9C92-5FCD9168F40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76368" y="4116543"/>
            <a:ext cx="1944169" cy="28109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10419862-94B9-40C8-AAEA-1D45D96692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80013" y="4112284"/>
            <a:ext cx="1944169" cy="28109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3C15B791-922C-449A-999C-624EE41BF263}"/>
              </a:ext>
            </a:extLst>
          </p:cNvPr>
          <p:cNvSpPr txBox="1"/>
          <p:nvPr/>
        </p:nvSpPr>
        <p:spPr>
          <a:xfrm>
            <a:off x="945398" y="2049606"/>
            <a:ext cx="283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u="sng" dirty="0"/>
              <a:t>Recherche en grille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72F90429-2D7E-400F-AC0D-C395C113318B}"/>
              </a:ext>
            </a:extLst>
          </p:cNvPr>
          <p:cNvSpPr txBox="1"/>
          <p:nvPr/>
        </p:nvSpPr>
        <p:spPr>
          <a:xfrm>
            <a:off x="5103606" y="2015142"/>
            <a:ext cx="295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u="sng" dirty="0"/>
              <a:t>Recherche aléatoire</a:t>
            </a:r>
          </a:p>
        </p:txBody>
      </p:sp>
    </p:spTree>
    <p:extLst>
      <p:ext uri="{BB962C8B-B14F-4D97-AF65-F5344CB8AC3E}">
        <p14:creationId xmlns:p14="http://schemas.microsoft.com/office/powerpoint/2010/main" val="338273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 pratique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7" y="2002466"/>
            <a:ext cx="7883635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6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sz="3600" dirty="0"/>
              <a:t>Répéter l’estimation de l’erreur de validation croisée</a:t>
            </a:r>
          </a:p>
          <a:p>
            <a:r>
              <a:rPr lang="fr-CA" sz="3600" dirty="0"/>
              <a:t>Répéter avec un nouvel échantillon de données</a:t>
            </a:r>
          </a:p>
          <a:p>
            <a:r>
              <a:rPr lang="fr-CA" sz="3600" dirty="0"/>
              <a:t>Comparer avec l’erreur d’entraînement et de l’erreur de test</a:t>
            </a:r>
          </a:p>
          <a:p>
            <a:r>
              <a:rPr lang="fr-CA" sz="3600" dirty="0"/>
              <a:t>Est-ce que la sélection du modèle par validation croisée </a:t>
            </a:r>
            <a:r>
              <a:rPr lang="fr-CA" sz="3600"/>
              <a:t>est fiable?</a:t>
            </a:r>
            <a:endParaRPr lang="fr-CA" sz="3600" dirty="0"/>
          </a:p>
          <a:p>
            <a:endParaRPr lang="fr-CA" sz="3600" dirty="0"/>
          </a:p>
          <a:p>
            <a:pPr lvl="1"/>
            <a:endParaRPr lang="fr-CA" sz="3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63C6FCE5-325D-45AD-896B-299746738A68}"/>
              </a:ext>
            </a:extLst>
          </p:cNvPr>
          <p:cNvSpPr txBox="1"/>
          <p:nvPr/>
        </p:nvSpPr>
        <p:spPr>
          <a:xfrm>
            <a:off x="457200" y="260648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>
                <a:latin typeface="CMU Sans Serif"/>
              </a:rPr>
              <a:t>Exercice #4 – Validation croisée</a:t>
            </a:r>
          </a:p>
        </p:txBody>
      </p:sp>
    </p:spTree>
    <p:extLst>
      <p:ext uri="{BB962C8B-B14F-4D97-AF65-F5344CB8AC3E}">
        <p14:creationId xmlns:p14="http://schemas.microsoft.com/office/powerpoint/2010/main" val="151234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0" y="764704"/>
            <a:ext cx="9144000" cy="1295129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17700" tIns="108850" rIns="217700" bIns="108850"/>
          <a:lstStyle/>
          <a:p>
            <a:endParaRPr lang="fr-FR" sz="5700">
              <a:latin typeface="Times" charset="0"/>
            </a:endParaRPr>
          </a:p>
        </p:txBody>
      </p:sp>
      <p:sp>
        <p:nvSpPr>
          <p:cNvPr id="21" name="Titre 2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Qu’est qui peut aller de travers  en apprentissage automatique ?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22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229600" y="5803900"/>
            <a:ext cx="685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5267B9-2F27-4044-A084-857CE2E9AB02}" type="slidenum">
              <a:rPr lang="en-CA" sz="1000">
                <a:latin typeface="Verdana" charset="0"/>
                <a:cs typeface="Arial" charset="0"/>
              </a:rPr>
              <a:pPr/>
              <a:t>69</a:t>
            </a:fld>
            <a:endParaRPr lang="en-CA" sz="1000">
              <a:latin typeface="Verdana" charset="0"/>
              <a:cs typeface="Arial" charset="0"/>
            </a:endParaRPr>
          </a:p>
        </p:txBody>
      </p:sp>
      <p:sp>
        <p:nvSpPr>
          <p:cNvPr id="23" name="Titre 1"/>
          <p:cNvSpPr txBox="1">
            <a:spLocks/>
          </p:cNvSpPr>
          <p:nvPr/>
        </p:nvSpPr>
        <p:spPr bwMode="auto">
          <a:xfrm>
            <a:off x="468313" y="741363"/>
            <a:ext cx="867568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</a:pPr>
            <a:endParaRPr lang="en-CA" b="1" dirty="0">
              <a:solidFill>
                <a:srgbClr val="CC0000"/>
              </a:solidFill>
              <a:latin typeface="Verdana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827584" y="1052736"/>
            <a:ext cx="82298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les données ont été colligées?</a:t>
            </a:r>
          </a:p>
          <a:p>
            <a:pPr lvl="1"/>
            <a:r>
              <a:rPr lang="fr-FR" dirty="0"/>
              <a:t>Le Data doit être </a:t>
            </a:r>
            <a:r>
              <a:rPr lang="fr-FR" dirty="0" err="1"/>
              <a:t>iid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	i.e., chaque exemple d’apprentissage doive avoir été pigé de façon</a:t>
            </a:r>
            <a:br>
              <a:rPr lang="fr-FR" dirty="0"/>
            </a:br>
            <a:r>
              <a:rPr lang="fr-FR" dirty="0"/>
              <a:t>	indépendante d’une distribution de probabilité</a:t>
            </a:r>
          </a:p>
          <a:p>
            <a:pPr lvl="1"/>
            <a:r>
              <a:rPr lang="fr-FR" dirty="0"/>
              <a:t>	(l’idée d’un sondage)</a:t>
            </a:r>
          </a:p>
          <a:p>
            <a:pPr lvl="1"/>
            <a:r>
              <a:rPr lang="fr-FR" dirty="0"/>
              <a:t>De plus, les exemples sur lesquels les pré diction seront faites sont </a:t>
            </a:r>
          </a:p>
          <a:p>
            <a:pPr lvl="1"/>
            <a:r>
              <a:rPr lang="fr-FR" dirty="0"/>
              <a:t>supposés avoir été pigé de façon </a:t>
            </a:r>
            <a:r>
              <a:rPr lang="fr-FR" dirty="0" err="1"/>
              <a:t>iid</a:t>
            </a:r>
            <a:r>
              <a:rPr lang="fr-FR" dirty="0"/>
              <a:t> par rapport à la même distribution.</a:t>
            </a:r>
          </a:p>
          <a:p>
            <a:endParaRPr lang="fr-FR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6765"/>
            <a:ext cx="2123728" cy="128086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789040"/>
            <a:ext cx="1918072" cy="122756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627776"/>
            <a:ext cx="1841004" cy="123022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788" y="5517232"/>
            <a:ext cx="2014815" cy="1340768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084" y="4365104"/>
            <a:ext cx="1883916" cy="125366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5774308"/>
            <a:ext cx="1628499" cy="1083692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056" y="4293096"/>
            <a:ext cx="2269356" cy="1477530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632" y="4869160"/>
            <a:ext cx="1714500" cy="11811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7744" y="5424512"/>
            <a:ext cx="1435100" cy="14351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076056" y="404664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CC0000"/>
                </a:solidFill>
                <a:latin typeface="Verdana" charset="0"/>
              </a:rPr>
              <a:t>Correlation </a:t>
            </a:r>
            <a:r>
              <a:rPr lang="en-CA" b="1" dirty="0" err="1">
                <a:solidFill>
                  <a:srgbClr val="CC0000"/>
                </a:solidFill>
                <a:latin typeface="Verdana" charset="0"/>
              </a:rPr>
              <a:t>n’est</a:t>
            </a:r>
            <a:r>
              <a:rPr lang="en-CA" b="1" dirty="0">
                <a:solidFill>
                  <a:srgbClr val="CC0000"/>
                </a:solidFill>
                <a:latin typeface="Verdana" charset="0"/>
              </a:rPr>
              <a:t> pas </a:t>
            </a:r>
            <a:r>
              <a:rPr lang="en-CA" b="1" dirty="0" err="1">
                <a:solidFill>
                  <a:srgbClr val="CC0000"/>
                </a:solidFill>
                <a:latin typeface="Verdana" charset="0"/>
              </a:rPr>
              <a:t>causalité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82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7477125" cy="687388"/>
          </a:xfrm>
          <a:solidFill>
            <a:schemeClr val="bg1">
              <a:alpha val="35000"/>
            </a:schemeClr>
          </a:solidFill>
          <a:ln w="12700">
            <a:miter lim="400000"/>
          </a:ln>
        </p:spPr>
        <p:txBody>
          <a:bodyPr lIns="276384" tIns="30004" rIns="30004" bIns="138192" anchor="ctr" anchorCtr="0">
            <a:normAutofit fontScale="90000"/>
          </a:bodyPr>
          <a:lstStyle/>
          <a:p>
            <a:pPr algn="l"/>
            <a:r>
              <a:rPr lang="en-CA" sz="3700" dirty="0" err="1">
                <a:solidFill>
                  <a:srgbClr val="FFFFFF"/>
                </a:solidFill>
              </a:rPr>
              <a:t>Qu’est-ce</a:t>
            </a:r>
            <a:r>
              <a:rPr lang="en-CA" sz="3700" dirty="0">
                <a:solidFill>
                  <a:srgbClr val="FFFFFF"/>
                </a:solidFill>
              </a:rPr>
              <a:t> que le “Big Data”?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1095068" y="1401112"/>
            <a:ext cx="7377880" cy="3569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0"/>
              </a:lnSpc>
            </a:pPr>
            <a:r>
              <a:rPr lang="en-CA" sz="2400" smtClean="0">
                <a:latin typeface="Verdana" charset="0"/>
              </a:rPr>
              <a:t>Volume</a:t>
            </a:r>
          </a:p>
          <a:p>
            <a:pPr>
              <a:lnSpc>
                <a:spcPct val="300000"/>
              </a:lnSpc>
            </a:pPr>
            <a:r>
              <a:rPr lang="en-CA" sz="2400" smtClean="0">
                <a:latin typeface="Verdana" charset="0"/>
              </a:rPr>
              <a:t>Vélocité</a:t>
            </a:r>
          </a:p>
          <a:p>
            <a:pPr>
              <a:lnSpc>
                <a:spcPct val="300000"/>
              </a:lnSpc>
            </a:pPr>
            <a:r>
              <a:rPr lang="en-CA" sz="2400" smtClean="0">
                <a:latin typeface="Verdana" charset="0"/>
              </a:rPr>
              <a:t>Variété</a:t>
            </a:r>
          </a:p>
          <a:p>
            <a:pPr>
              <a:lnSpc>
                <a:spcPct val="300000"/>
              </a:lnSpc>
            </a:pPr>
            <a:r>
              <a:rPr lang="en-CA" sz="2400" smtClean="0">
                <a:latin typeface="Verdana" charset="0"/>
              </a:rPr>
              <a:t>Véracité</a:t>
            </a:r>
            <a:endParaRPr lang="en-CA" sz="2400" dirty="0">
              <a:latin typeface="Verdana" charset="0"/>
            </a:endParaRPr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6133416" y="284155"/>
            <a:ext cx="2450496" cy="68738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6384" tIns="30004" rIns="30004" bIns="138192" anchor="ctr" anchorCtr="0">
            <a:normAutofit fontScale="97500" lnSpcReduction="10000"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CA" sz="3700" dirty="0">
                <a:solidFill>
                  <a:srgbClr val="FFFFFF"/>
                </a:solidFill>
              </a:rPr>
              <a:t>… </a:t>
            </a:r>
            <a:r>
              <a:rPr lang="en-CA" sz="3700" dirty="0" err="1">
                <a:solidFill>
                  <a:srgbClr val="FFFFFF"/>
                </a:solidFill>
              </a:rPr>
              <a:t>En</a:t>
            </a:r>
            <a:r>
              <a:rPr lang="en-CA" sz="3700" dirty="0">
                <a:solidFill>
                  <a:srgbClr val="FFFFFF"/>
                </a:solidFill>
              </a:rPr>
              <a:t> 4 V</a:t>
            </a:r>
          </a:p>
        </p:txBody>
      </p:sp>
      <p:grpSp>
        <p:nvGrpSpPr>
          <p:cNvPr id="17" name="Grouper 16"/>
          <p:cNvGrpSpPr/>
          <p:nvPr/>
        </p:nvGrpSpPr>
        <p:grpSpPr>
          <a:xfrm>
            <a:off x="2411760" y="2225756"/>
            <a:ext cx="6732240" cy="1419268"/>
            <a:chOff x="6394926" y="4451501"/>
            <a:chExt cx="15052239" cy="2838520"/>
          </a:xfrm>
        </p:grpSpPr>
        <p:sp>
          <p:nvSpPr>
            <p:cNvPr id="24" name="ZoneTexte 23"/>
            <p:cNvSpPr txBox="1"/>
            <p:nvPr/>
          </p:nvSpPr>
          <p:spPr>
            <a:xfrm>
              <a:off x="8890526" y="4451501"/>
              <a:ext cx="12556639" cy="1919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r>
                <a:rPr lang="fr-FR" i="1" dirty="0">
                  <a:solidFill>
                    <a:srgbClr val="0000FF"/>
                  </a:solidFill>
                </a:rPr>
                <a:t>Données provenant de diverses sources non nécessairement structurées</a:t>
              </a:r>
            </a:p>
            <a:p>
              <a:r>
                <a:rPr lang="fr-FR" sz="1700" i="1" dirty="0">
                  <a:solidFill>
                    <a:srgbClr val="0000FF"/>
                  </a:solidFill>
                </a:rPr>
                <a:t>Image, texte, données de senseurs, </a:t>
              </a:r>
              <a:r>
                <a:rPr lang="is-IS" sz="1700" i="1" dirty="0">
                  <a:solidFill>
                    <a:srgbClr val="0000FF"/>
                  </a:solidFill>
                </a:rPr>
                <a:t>…</a:t>
              </a:r>
              <a:endParaRPr lang="fr-FR" sz="1700" i="1" dirty="0">
                <a:solidFill>
                  <a:srgbClr val="0000FF"/>
                </a:solidFill>
              </a:endParaRPr>
            </a:p>
          </p:txBody>
        </p:sp>
        <p:cxnSp>
          <p:nvCxnSpPr>
            <p:cNvPr id="25" name="Connecteur droit avec flèche 24"/>
            <p:cNvCxnSpPr/>
            <p:nvPr/>
          </p:nvCxnSpPr>
          <p:spPr>
            <a:xfrm flipV="1">
              <a:off x="6394926" y="5705856"/>
              <a:ext cx="2414980" cy="1584165"/>
            </a:xfrm>
            <a:prstGeom prst="straightConnector1">
              <a:avLst/>
            </a:prstGeom>
            <a:noFill/>
            <a:ln w="98425" cap="flat">
              <a:solidFill>
                <a:srgbClr val="0000FF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7" name="Grouper 26"/>
          <p:cNvGrpSpPr/>
          <p:nvPr/>
        </p:nvGrpSpPr>
        <p:grpSpPr>
          <a:xfrm>
            <a:off x="2411760" y="3861048"/>
            <a:ext cx="6732240" cy="1040083"/>
            <a:chOff x="6431360" y="7722065"/>
            <a:chExt cx="17952640" cy="2080165"/>
          </a:xfrm>
        </p:grpSpPr>
        <p:sp>
          <p:nvSpPr>
            <p:cNvPr id="30" name="ZoneTexte 29"/>
            <p:cNvSpPr txBox="1"/>
            <p:nvPr/>
          </p:nvSpPr>
          <p:spPr>
            <a:xfrm>
              <a:off x="8457547" y="7790143"/>
              <a:ext cx="15926453" cy="20120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r>
                <a:rPr lang="fr-FR" sz="2000" dirty="0">
                  <a:solidFill>
                    <a:srgbClr val="660066"/>
                  </a:solidFill>
                </a:rPr>
                <a:t>Données provenant de projets </a:t>
              </a:r>
              <a:r>
                <a:rPr lang="fr-FR" sz="2000" u="sng" dirty="0">
                  <a:solidFill>
                    <a:srgbClr val="660066"/>
                  </a:solidFill>
                </a:rPr>
                <a:t>différents</a:t>
              </a:r>
              <a:r>
                <a:rPr lang="fr-FR" sz="2000" dirty="0">
                  <a:solidFill>
                    <a:srgbClr val="660066"/>
                  </a:solidFill>
                </a:rPr>
                <a:t>, </a:t>
              </a:r>
            </a:p>
            <a:p>
              <a:r>
                <a:rPr lang="fr-FR" i="1" dirty="0">
                  <a:solidFill>
                    <a:srgbClr val="660066"/>
                  </a:solidFill>
                </a:rPr>
                <a:t>avec des méthodologies non nécessairement compatibles</a:t>
              </a:r>
              <a:endParaRPr lang="fr-FR" sz="1300" i="1" dirty="0">
                <a:solidFill>
                  <a:srgbClr val="660066"/>
                </a:solidFill>
              </a:endParaRPr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>
              <a:off x="6431360" y="7722065"/>
              <a:ext cx="2026187" cy="791812"/>
            </a:xfrm>
            <a:prstGeom prst="straightConnector1">
              <a:avLst/>
            </a:prstGeom>
            <a:noFill/>
            <a:ln w="98425" cap="flat">
              <a:solidFill>
                <a:srgbClr val="660066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205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>
              <a:latin typeface="Times" charset="0"/>
            </a:endParaRPr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4283968" y="1844824"/>
            <a:ext cx="4563616" cy="1781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>
              <a:latin typeface="Times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6306100" cy="568941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 bwMode="auto">
          <a:xfrm>
            <a:off x="468313" y="741363"/>
            <a:ext cx="867568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</a:pPr>
            <a:endParaRPr lang="fr-FR" b="1" dirty="0">
              <a:solidFill>
                <a:srgbClr val="CC0000"/>
              </a:solidFill>
              <a:latin typeface="Verdan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6610" y="395372"/>
            <a:ext cx="2515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CC0000"/>
                </a:solidFill>
                <a:latin typeface="Verdana" charset="0"/>
              </a:rPr>
              <a:t>événements rares</a:t>
            </a:r>
            <a:endParaRPr lang="fr-FR" dirty="0"/>
          </a:p>
        </p:txBody>
      </p:sp>
      <p:sp>
        <p:nvSpPr>
          <p:cNvPr id="10" name="Titre 20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>
            <a:noAutofit/>
          </a:bodyPr>
          <a:lstStyle/>
          <a:p>
            <a:r>
              <a:rPr lang="fr-FR" sz="2400" dirty="0"/>
              <a:t>Qu’est qui peut aller de travers  en apprentissage automatique ?</a:t>
            </a: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0305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0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>
            <a:noAutofit/>
          </a:bodyPr>
          <a:lstStyle/>
          <a:p>
            <a:r>
              <a:rPr lang="fr-FR" sz="2400" dirty="0"/>
              <a:t>Qu’est qui peut aller de travers  en apprentissage automatique ?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>
              <a:latin typeface="Times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01008"/>
            <a:ext cx="7277100" cy="28829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84"/>
            <a:ext cx="9144000" cy="47897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76643" y="404664"/>
            <a:ext cx="4085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CC0000"/>
                </a:solidFill>
                <a:latin typeface="Verdana" charset="0"/>
              </a:rPr>
              <a:t>L’importance de la 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0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>
            <a:noAutofit/>
          </a:bodyPr>
          <a:lstStyle/>
          <a:p>
            <a:r>
              <a:rPr lang="fr-FR" sz="2400" dirty="0"/>
              <a:t>Qu’est qui peut aller de travers  en apprentissage automatique ?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>
              <a:latin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76643" y="404664"/>
            <a:ext cx="4085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CC0000"/>
                </a:solidFill>
                <a:latin typeface="Verdana" charset="0"/>
              </a:rPr>
              <a:t>L’importance de la robustesse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07504" y="1124744"/>
            <a:ext cx="1875412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A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 cas de TAY, l’intelligence artificielle “innocente” de Microsoft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181621"/>
            <a:ext cx="5817085" cy="445126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699792" y="5373216"/>
            <a:ext cx="5328592" cy="50405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367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0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0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>
            <a:noAutofit/>
          </a:bodyPr>
          <a:lstStyle/>
          <a:p>
            <a:r>
              <a:rPr lang="fr-FR" sz="2400" dirty="0"/>
              <a:t>Autre défis de l’intelligence artificiel: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42557" r="2306" b="1156"/>
          <a:stretch/>
        </p:blipFill>
        <p:spPr>
          <a:xfrm>
            <a:off x="1043608" y="2708920"/>
            <a:ext cx="7668000" cy="341403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5536" y="1484784"/>
            <a:ext cx="7778871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CA" dirty="0"/>
              <a:t>Pour certaines tâches, l’humain a besoin de comprendre la décision de l’IA</a:t>
            </a:r>
            <a:endParaRPr kumimoji="0" lang="fr-CA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860032" y="11663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prstClr val="white"/>
                </a:solidFill>
                <a:latin typeface="Calibri"/>
                <a:ea typeface="+mj-ea"/>
                <a:cs typeface="+mj-cs"/>
              </a:rPr>
              <a:t>l’</a:t>
            </a:r>
            <a:r>
              <a:rPr lang="fr-FR" sz="2400" dirty="0" err="1">
                <a:solidFill>
                  <a:prstClr val="white"/>
                </a:solidFill>
                <a:latin typeface="Calibri"/>
                <a:ea typeface="+mj-ea"/>
                <a:cs typeface="+mj-cs"/>
              </a:rPr>
              <a:t>interprétabilité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878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0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>
            <a:noAutofit/>
          </a:bodyPr>
          <a:lstStyle/>
          <a:p>
            <a:r>
              <a:rPr lang="fr-FR" sz="2400" dirty="0"/>
              <a:t>Autre défis de l’intelligence artificiel: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084168" y="2421172"/>
            <a:ext cx="2304256" cy="15292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fontAlgn="auto" hangingPunct="0">
              <a:spcBef>
                <a:spcPts val="0"/>
              </a:spcBef>
              <a:spcAft>
                <a:spcPts val="0"/>
              </a:spcAft>
            </a:pPr>
            <a:r>
              <a:rPr lang="fr-CA" dirty="0"/>
              <a:t>L’IA est aussi « bonne » que les données sur lesquelles elle a été entrainée</a:t>
            </a:r>
          </a:p>
        </p:txBody>
      </p:sp>
      <p:pic>
        <p:nvPicPr>
          <p:cNvPr id="6" name="Image 5" descr="Capture d’écran 2018-01-23 à 10.30.2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" y="764704"/>
            <a:ext cx="5623583" cy="561662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860032" y="11663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prstClr val="white"/>
                </a:solidFill>
                <a:latin typeface="Calibri"/>
                <a:ea typeface="+mj-ea"/>
                <a:cs typeface="+mj-cs"/>
              </a:rPr>
              <a:t>l’équité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7442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0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>
            <a:noAutofit/>
          </a:bodyPr>
          <a:lstStyle/>
          <a:p>
            <a:r>
              <a:rPr lang="fr-FR" sz="2400" dirty="0"/>
              <a:t>Autre défis de l’intelligence artificiel: l’équité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95536" y="1484784"/>
            <a:ext cx="4366203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CA" dirty="0"/>
              <a:t>Un solution possible au manque d’équité:</a:t>
            </a:r>
            <a:endParaRPr kumimoji="0" lang="fr-CA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Image 8" descr="Présentation - Forum IA Responsable (glissé(e)s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2060847"/>
            <a:ext cx="7680855" cy="432048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80112" y="4653136"/>
            <a:ext cx="2592288" cy="12241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648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71A1D85D-37D9-4629-8E7B-FB3CAFEDC3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22B4438B-0CF9-41D6-B3AF-3B5EF5D871A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80928"/>
            <a:ext cx="1512167" cy="9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650A25-E645-4A7E-945E-260DBDEA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6F08B155-AE38-46D3-B5A2-5768575BE1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163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/>
          <p:cNvSpPr txBox="1">
            <a:spLocks/>
          </p:cNvSpPr>
          <p:nvPr/>
        </p:nvSpPr>
        <p:spPr>
          <a:xfrm>
            <a:off x="0" y="118349"/>
            <a:ext cx="8638021" cy="687388"/>
          </a:xfrm>
          <a:prstGeom prst="rect">
            <a:avLst/>
          </a:prstGeom>
          <a:solidFill>
            <a:schemeClr val="bg1">
              <a:alpha val="3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6384" tIns="30004" rIns="30004" bIns="138192" anchor="ctr" anchorCtr="0">
            <a:normAutofit fontScale="75000" lnSpcReduction="20000"/>
          </a:bodyPr>
          <a:lstStyle>
            <a:lvl1pPr marL="0" marR="0" indent="0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528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057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583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111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2625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137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665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93" algn="ctr" defTabSz="8212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fr-FR" sz="3700" dirty="0">
                <a:solidFill>
                  <a:srgbClr val="FFFFFF"/>
                </a:solidFill>
              </a:rPr>
              <a:t>2</a:t>
            </a:r>
            <a:r>
              <a:rPr lang="fr-FR" sz="3700" baseline="30000" dirty="0">
                <a:solidFill>
                  <a:srgbClr val="FFFFFF"/>
                </a:solidFill>
              </a:rPr>
              <a:t>e</a:t>
            </a:r>
            <a:r>
              <a:rPr lang="fr-FR" sz="3700" dirty="0">
                <a:solidFill>
                  <a:srgbClr val="FFFFFF"/>
                </a:solidFill>
              </a:rPr>
              <a:t> exemple de données hétérogènes et non structurées</a:t>
            </a:r>
            <a:endParaRPr lang="fr-FR" sz="3700" dirty="0">
              <a:solidFill>
                <a:srgbClr val="FFFFFF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60" y="921595"/>
            <a:ext cx="2731541" cy="244340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/>
          <a:srcRect l="9" r="31338"/>
          <a:stretch/>
        </p:blipFill>
        <p:spPr>
          <a:xfrm>
            <a:off x="0" y="1777499"/>
            <a:ext cx="3106350" cy="3175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975" y="711066"/>
            <a:ext cx="3102314" cy="2653933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361" y="3728777"/>
            <a:ext cx="2711639" cy="241034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75" y="4591366"/>
            <a:ext cx="3296923" cy="2266635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549" y="4675108"/>
            <a:ext cx="3157917" cy="218289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2150" y="0"/>
            <a:ext cx="3286125" cy="2463800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4753" y="2463800"/>
            <a:ext cx="3139607" cy="36097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516216" y="328498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</a:rPr>
              <a:t>Industrie 4.0</a:t>
            </a:r>
            <a:endParaRPr lang="fr-FR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8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Succès de l’intelligence artificielle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78823"/>
            <a:ext cx="3888432" cy="1944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717033"/>
            <a:ext cx="4680520" cy="2635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3" y="4607556"/>
            <a:ext cx="3237769" cy="1823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78821"/>
            <a:ext cx="4355872" cy="24501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83968" y="3717032"/>
            <a:ext cx="475252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4" y="2965197"/>
            <a:ext cx="3231863" cy="16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2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786,6517"/>
  <p:tag name="LATEXADDIN" val="\documentclass{article}&#10;\usepackage{amsmath}&#10;\usepackage[utf8]{inputenc}&#10;\usepackage[T1]{fontenc}&#10;\pagestyle{empty}&#10; \renewcommand{\familydefault}{\sfdefault}&#10;\begin{document}&#10;&#10;Programmation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,2351"/>
  <p:tag name="ORIGINALWIDTH" val="233,9708"/>
  <p:tag name="LATEXADDIN" val="\documentclass{article}&#10;\usepackage{amsmath}&#10;\pagestyle{empty}&#10;\begin{document}&#10;&#10;\'{E}tat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20,1724"/>
  <p:tag name="LATEXADDIN" val="\documentclass{article}&#10;\usepackage{amsmath}&#10;\pagestyle{empty}&#10;\begin{document}&#10;&#10;r\'{e}compense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64,192"/>
  <p:tag name="LATEXADDIN" val="\documentclass{article}&#10;\usepackage{amsmath}&#10;\pagestyle{empty}&#10;\begin{document}&#10;&#10;&#10;$$&#10;h(\mathbf{x}) = y&#10;$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4287,964"/>
  <p:tag name="LATEXADDIN" val="\documentclass{article}&#10;\usepackage{amsmath}&#10;\pagestyle{empty}&#10;\begin{document}&#10;&#10;\noindent Apprendre une fonction $h$ qui associe une étiquette $y$ à une entrée $x$ à partir d'un ensemble d'observations $S = \{(x_1, y_1), \dots, (x_n, y_n)\}$.&#10;&#10;&#10;\end{document}"/>
  <p:tag name="IGUANATEXSIZE" val="20"/>
  <p:tag name="IGUANATEXCURSOR" val="24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&#10;$$&#10;\mathbf{x}&#10;$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4,4769"/>
  <p:tag name="LATEXADDIN" val="\documentclass{article}&#10;\usepackage{amsmath}&#10;\pagestyle{empty}&#10;\begin{document}&#10;&#10;&#10;$$&#10;h(\cdot)&#10;$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pagestyle{empty}&#10;\begin{document}&#10;&#10;&#10;$$&#10;y&#10;$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,9232"/>
  <p:tag name="ORIGINALWIDTH" val="719,7074"/>
  <p:tag name="LATEXADDIN" val="\documentclass{article}&#10;\usepackage{amsmath}&#10;\usepackage[utf8]{inputenc}&#10;\usepackage[T1]{fontenc}&#10;\pagestyle{empty}&#10; \renewcommand{\familydefault}{\sfdefault}&#10;\begin{document}&#10;&#10;\begin{itemize}&#10;\item Dépend du choix d'\textbf{algorithme d'apprentissage}&#10;\item Défini l'\textbf{espace des prédicteurs} admissible &#10;\begin{itemize}&#10;\item Forme de la frontière de décision ou de la régression&#10;\item Classe de régularité (smoothness level) &#10;\item Capacité du prédicteur&#10;\end{itemize}&#10;\item Le modèle peut être \textbf{paramétrique} ou non paramétrique&#10;\end{itemize}&#10;&#10;\end{document}"/>
  <p:tag name="IGUANATEXSIZE" val="20"/>
  <p:tag name="IGUANATEXCURSOR" val="4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03,6746"/>
  <p:tag name="LATEXADDIN" val="\documentclass{article}&#10;\usepackage{amsmath}&#10;\usepackage[utf8]{inputenc}&#10;\usepackage[T1]{fontenc}&#10;\pagestyle{empty}&#10; \renewcommand{\familydefault}{\sfdefault}&#10;\begin{document}&#10;&#10;$$&#10;\mathbf{x} = [x_1, x_2] &#10;$$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8,845"/>
  <p:tag name="LATEXADDIN" val="\documentclass{article}&#10;\usepackage{amsmath}&#10;\usepackage[utf8]{inputenc}&#10;\usepackage[T1]{fontenc}&#10;\pagestyle{empty}&#10; \renewcommand{\familydefault}{\sfdefault}&#10;\begin{document}&#10;&#10;$$&#10;\varphi(\mathbf{x}) = [x_1, x_2, x_1^2 + x_2^2] &#10;$$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07,4241"/>
  <p:tag name="LATEXADDIN" val="\documentclass{article}&#10;\usepackage{amsmath}&#10;\usepackage[utf8]{inputenc}&#10;\usepackage[T1]{fontenc}&#10;\pagestyle{empty}&#10; \renewcommand{\familydefault}{\sfdefault}&#10;\begin{document}&#10;&#10;traditionelle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,4856"/>
  <p:tag name="ORIGINALWIDTH" val="2573,678"/>
  <p:tag name="LATEXADDIN" val="\documentclass{article}&#10;\usepackage{amsmath}&#10;\usepackage[utf8]{inputenc}&#10;\usepackage[T1]{fontenc}&#10;\pagestyle{empty}&#10; \renewcommand{\familydefault}{\sfdefault}&#10;\begin{document}&#10;&#10;Ajouter des couches dans un réseau de neurones :&#10;&#10;&#10;\end{document}"/>
  <p:tag name="IGUANATEXSIZE" val="20"/>
  <p:tag name="IGUANATEXCURSOR" val="2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9707"/>
  <p:tag name="ORIGINALWIDTH" val="720,0347"/>
  <p:tag name="LATEXADDIN" val="\documentclass{article}&#10;\usepackage{amsmath}&#10;\usepackage[utf8]{inputenc}&#10;\usepackage[T1]{fontenc}&#10;\pagestyle{empty}&#10; \renewcommand{\familydefault}{\sfdefault}&#10;\begin{document}&#10;&#10;\begin{itemize}&#10;\item Détermine ce qu’est une \textbf{erreur} et comment mesurer son amplitude&#10;\item L'objectif est de \textbf{minimiser} la perte (pénalité) liées aux décisions\\d'un prédicteur, ce qui est l'inverse de l'utilité &#10;\item Permet d'exploiter l'information fournit par l'ensemble d'entraînement&#10;\end{itemize}&#10;&#10;\end{document}"/>
  <p:tag name="IGUANATEXSIZE" val="20"/>
  <p:tag name="IGUANATEXCURSOR" val="4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52,4559"/>
  <p:tag name="LATEXADDIN" val="\documentclass{article}&#10;\usepackage{amsmath}&#10;\usepackage[utf8]{inputenc}&#10;\usepackage[T1]{fontenc}&#10;\pagestyle{empty}&#10; \renewcommand{\familydefault}{\sfdefault}&#10;\begin{document}&#10;&#10;$$\mathcal{L}(y, \hat{y})$$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2336"/>
  <p:tag name="ORIGINALWIDTH" val="1818,523"/>
  <p:tag name="LATEXADDIN" val="\documentclass{article}&#10;\usepackage{amsmath}&#10;\usepackage[utf8]{inputenc}&#10;\usepackage[T1]{fontenc}&#10;\pagestyle{empty}&#10; \renewcommand{\familydefault}{\sfdefault}&#10;\begin{document}&#10;&#10;Étiquette de l'ensemble de données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094,113"/>
  <p:tag name="LATEXADDIN" val="\documentclass{article}&#10;\usepackage{amsmath}&#10;\usepackage[utf8]{inputenc}&#10;\usepackage[T1]{fontenc}&#10;\pagestyle{empty}&#10; \renewcommand{\familydefault}{\sfdefault}&#10;\begin{document}&#10;&#10;Prédiction du modèle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,7162"/>
  <p:tag name="ORIGINALWIDTH" val="2678,665"/>
  <p:tag name="LATEXADDIN" val="\documentclass{article}&#10;\usepackage{amsmath}&#10;\usepackage[utf8]{inputenc}&#10;\usepackage[T1]{fontenc}&#10;\pagestyle{empty}&#10; \renewcommand{\familydefault}{\sfdefault}&#10;\begin{document}&#10;&#10;\noindent Une façon simple d'obtenir une fonction de perte\\est d'utiliser $-\log p(y \mid x)$ d'un modèle probabiliste&#10;&#10;&#10;\end{document}"/>
  <p:tag name="IGUANATEXSIZE" val="20"/>
  <p:tag name="IGUANATEXCURSOR" val="2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977,1279"/>
  <p:tag name="LATEXADDIN" val="\documentclass{article}&#10;\usepackage{amsmath}&#10;\usepackage[utf8]{inputenc}&#10;\usepackage[T1]{fontenc}&#10;\pagestyle{empty}&#10; \renewcommand{\familydefault}{\sfdefault}&#10;\begin{document}&#10;&#10;$$\mathcal{L}(y, \hat{y}) = I(y \neq \hat{y}) $$&#10;&#10;\end{document}"/>
  <p:tag name="IGUANATEXSIZE" val="20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281,215"/>
  <p:tag name="LATEXADDIN" val="\documentclass{article}&#10;\usepackage{amsmath}&#10;\usepackage[utf8]{inputenc}&#10;\usepackage[T1]{fontenc}&#10;\pagestyle{empty}&#10; \renewcommand{\familydefault}{\sfdefault}&#10;\begin{document}&#10;&#10;$$\mathcal{L}(y, p_{\hat{y}}) =  -y \log(p_{\hat{y}}) - (1-z) \log(1 - p_{\hat{y}})$$&#10;&#10;\end{document}"/>
  <p:tag name="IGUANATEXSIZE" val="20"/>
  <p:tag name="IGUANATEXCURSOR" val="2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956,1305"/>
  <p:tag name="LATEXADDIN" val="\documentclass{article}&#10;\usepackage{amsmath}&#10;\usepackage[utf8]{inputenc}&#10;\usepackage[T1]{fontenc}&#10;\pagestyle{empty}&#10; \renewcommand{\familydefault}{\sfdefault}&#10;\begin{document}&#10;&#10;$$\mathcal{L}(y, \hat{y}) = (y - \hat{y})^2 $$&#10;&#10;\end{document}"/>
  <p:tag name="IGUANATEXSIZE" val="20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869,1414"/>
  <p:tag name="LATEXADDIN" val="\documentclass{article}&#10;\usepackage{amsmath}&#10;\usepackage[utf8]{inputenc}&#10;\usepackage[T1]{fontenc}&#10;\pagestyle{empty}&#10; \renewcommand{\familydefault}{\sfdefault}&#10;\begin{document}&#10;&#10;$$\mathcal{L}(y, \hat{y}) = |y - \hat{y}| $$&#10;&#10;\end{document}"/>
  <p:tag name="IGUANATEXSIZE" val="20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711,661"/>
  <p:tag name="LATEXADDIN" val="\documentclass{article}&#10;\usepackage{amsmath}&#10;\usepackage[utf8]{inputenc}&#10;\usepackage[T1]{fontenc}&#10;\pagestyle{empty}&#10; \renewcommand{\familydefault}{\sfdefault}&#10;\begin{document}&#10;&#10;Apprentissage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977,1279"/>
  <p:tag name="LATEXADDIN" val="\documentclass{article}&#10;\usepackage{amsmath}&#10;\usepackage[utf8]{inputenc}&#10;\usepackage[T1]{fontenc}&#10;\pagestyle{empty}&#10; \renewcommand{\familydefault}{\sfdefault}&#10;\begin{document}&#10;&#10;$$\mathcal{L}(y, \hat{y}) = I(y \neq \hat{y}) $$&#10;&#10;\end{document}"/>
  <p:tag name="IGUANATEXSIZE" val="20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52,4559"/>
  <p:tag name="LATEXADDIN" val="\documentclass{article}&#10;\usepackage{amsmath}&#10;\usepackage[utf8]{inputenc}&#10;\usepackage[T1]{fontenc}&#10;\pagestyle{empty}&#10; \renewcommand{\familydefault}{\sfdefault}&#10;\begin{document}&#10;&#10;$$\mathcal{L}(y, \hat{y})$$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275,9655"/>
  <p:tag name="LATEXADDIN" val="\documentclass{article}&#10;\usepackage{amsmath}&#10;\usepackage[utf8]{inputenc}&#10;\usepackage[T1]{fontenc}&#10;\pagestyle{empty}&#10; \renewcommand{\familydefault}{\sfdefault}&#10;\begin{document}&#10;&#10;$$y - \hat{y}$$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09,4863"/>
  <p:tag name="LATEXADDIN" val="\documentclass{article}&#10;\usepackage{amsmath}&#10;\usepackage[utf8]{inputenc}&#10;\usepackage[T1]{fontenc}&#10;\pagestyle{empty}&#10; \renewcommand{\familydefault}{\sfdefault}&#10;\begin{document}&#10;&#10;L1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2,4859"/>
  <p:tag name="LATEXADDIN" val="\documentclass{article}&#10;\usepackage{amsmath}&#10;\usepackage[utf8]{inputenc}&#10;\usepackage[T1]{fontenc}&#10;\pagestyle{empty}&#10; \renewcommand{\familydefault}{\sfdefault}&#10;\begin{document}&#10;&#10;L2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,9662"/>
  <p:tag name="ORIGINALWIDTH" val="2827,147"/>
  <p:tag name="LATEXADDIN" val="\documentclass{article}&#10;\usepackage{amsmath}&#10;\usepackage[utf8]{inputenc}&#10;\usepackage[T1]{fontenc}&#10;\pagestyle{empty}&#10; \renewcommand{\familydefault}{\sfdefault}&#10;\begin{document}&#10;&#10;\begin{itemize}&#10;\item Calcul de la \textbf{perte moyenne} d'un prédicteur sur un\\ensemble de données $\mathcal{D} = \left( (\mathbf{x}_1 , y_1), \dots, (\mathbf{x}_N, y_N) \right)$ :&#10;\end{itemize}&#10;&#10;\end{document}"/>
  <p:tag name="IGUANATEXSIZE" val="20"/>
  <p:tag name="IGUANATEXCURSOR" val="2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,7046"/>
  <p:tag name="ORIGINALWIDTH" val="1720,285"/>
  <p:tag name="LATEXADDIN" val="\documentclass{article}&#10;\usepackage{amsmath}&#10;\pagestyle{empty}&#10;\begin{document}&#10;&#10;&#10;$$&#10;R_{emp}(h_{\boldsymbol\theta}) = \frac{1}{N} \sum_{i=1}^N \mathcal{L}(y_i, h_{\boldsymbol\theta}(x_i))&#10;$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6235"/>
  <p:tag name="ORIGINALWIDTH" val="720,6893"/>
  <p:tag name="LATEXADDIN" val="\documentclass{article}&#10;\usepackage{amsmath}&#10;\usepackage[utf8]{inputenc}&#10;\usepackage[T1]{fontenc}&#10;\pagestyle{empty}&#10; \renewcommand{\familydefault}{\sfdefault}&#10;\begin{document}&#10;&#10;\begin{itemize}&#10;\item Mesure la \textbf{performance} (inverse) d'un modèle $f_{\boldsymbol\theta}$ à prédire les \\associations $x$ vers $y$ de l'ensemble $\mathcal{D}$&#10;\item Aussi nommé l'\textbf{erreur empirique} ou simplement l'\textbf{erreur}&#10;\end{itemize}&#10;&#10;\end{document}"/>
  <p:tag name="IGUANATEXSIZE" val="20"/>
  <p:tag name="IGUANATEXCURSOR" val="4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502,4372"/>
  <p:tag name="LATEXADDIN" val="\documentclass{article}&#10;\usepackage{amsmath}&#10;\usepackage[utf8]{inputenc}&#10;\usepackage[T1]{fontenc}&#10;\pagestyle{empty}&#10; \renewcommand{\familydefault}{\sfdefault}&#10;\begin{document}&#10;&#10;Exemple $i$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401,575"/>
  <p:tag name="LATEXADDIN" val="\documentclass{article}&#10;\usepackage{amsmath}&#10;\usepackage[utf8]{inputenc}&#10;\usepackage[T1]{fontenc}&#10;\pagestyle{empty}&#10; \renewcommand{\familydefault}{\sfdefault}&#10;\begin{document}&#10;&#10;Prédicteur de paramètres $\boldsymbol\theta$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640,4199"/>
  <p:tag name="LATEXADDIN" val="\documentclass{article}&#10;\usepackage{amsmath}&#10;\usepackage[utf8]{inputenc}&#10;\usepackage[T1]{fontenc}&#10;\pagestyle{empty}&#10; \renewcommand{\familydefault}{\sfdefault}&#10;\begin{document}&#10;&#10;automatique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,4684"/>
  <p:tag name="ORIGINALWIDTH" val="3046,869"/>
  <p:tag name="LATEXADDIN" val="\documentclass{article}&#10;\usepackage{amsmath}&#10;\pagestyle{empty}&#10;\begin{document}&#10;&#10;&#10;$$&#10;R_{emp}(h_{\boldsymbol\theta}) = \frac{1}{N} \Big( \mathcal{L}(y_1, \hat{y}_1) +&#10;\mathcal{L}(y_2, \hat{y}_2) + \dots  +&#10;\mathcal{L}(y_N, \hat{y}_N)&#10;\Big)&#10;$$&#10;&#10;&#10;\end{document}"/>
  <p:tag name="IGUANATEXSIZE" val="20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98,98764"/>
  <p:tag name="LATEXADDIN" val="\documentclass{article}&#10;\usepackage{amsmath}&#10;\pagestyle{empty}&#10;\begin{document}&#10;&#10;&#10;$$&#10;y_1&#10;$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1,9872"/>
  <p:tag name="LATEXADDIN" val="\documentclass{article}&#10;\usepackage{amsmath}&#10;\pagestyle{empty}&#10;\begin{document}&#10;&#10;&#10;$$&#10;y_2&#10;$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2,7372"/>
  <p:tag name="LATEXADDIN" val="\documentclass{article}&#10;\usepackage{amsmath}&#10;\pagestyle{empty}&#10;\begin{document}&#10;&#10;&#10;$$&#10;y_3&#10;$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8,98764"/>
  <p:tag name="LATEXADDIN" val="\documentclass{article}&#10;\usepackage{amsmath}&#10;\pagestyle{empty}&#10;\begin{document}&#10;&#10;&#10;$$&#10;\hat{y}_1&#10;$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2,7372"/>
  <p:tag name="LATEXADDIN" val="\documentclass{article}&#10;\usepackage{amsmath}&#10;\pagestyle{empty}&#10;\begin{document}&#10;&#10;&#10;$$&#10;\hat{y}_3&#10;$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1,9872"/>
  <p:tag name="LATEXADDIN" val="\documentclass{article}&#10;\usepackage{amsmath}&#10;\pagestyle{empty}&#10;\begin{document}&#10;&#10;&#10;$$&#10;\hat{y}_2&#10;$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598,4252"/>
  <p:tag name="LATEXADDIN" val="\documentclass{article}&#10;\usepackage{amsmath}&#10;\pagestyle{empty}&#10;\begin{document}&#10;&#10;&#10;$$&#10;\hat{y}_i = h_{\boldsymbol\theta}(x_i)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,2988"/>
  <p:tag name="ORIGINALWIDTH" val="720,6893"/>
  <p:tag name="LATEXADDIN" val="\documentclass{article}&#10;\usepackage{amsmath}&#10;\usepackage[utf8]{inputenc}&#10;\usepackage[T1]{fontenc}&#10;\pagestyle{empty}&#10; \renewcommand{\familydefault}{\sfdefault}&#10;\begin{document}&#10;&#10;\begin{itemize}&#10;\item Forme d'apprentissage qui repose sur l'\textbf{optimisation}&#10;\item Le risque empirique devient la \textbf{fonction objective} à optimiser&#10;\item Vise à identifier le prédicteur ayant le plus faible\\risque empirique :&#10;\end{itemize}&#10;&#10;\end{document}"/>
  <p:tag name="IGUANATEXSIZE" val="20"/>
  <p:tag name="IGUANATEXCURSOR" val="3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,4702"/>
  <p:tag name="ORIGINALWIDTH" val="1247,844"/>
  <p:tag name="LATEXADDIN" val="\documentclass{article}&#10;\usepackage{amsmath}&#10;\usepackage{amsfonts}&#10;\usepackage[utf8]{inputenc}&#10;\usepackage[T1]{fontenc}&#10;\pagestyle{empty}&#10; \renewcommand{\familydefault}{\sfdefault}&#10;\DeclareMathOperator*{\argmin}{\arg\min}&#10;\begin{document}&#10;&#10;&#10;&#10;$$\hat{h}_{\boldsymbol\theta} = \argmin_{h_{\boldsymbol\theta} \in \mathcal{H}_\Theta} \, R_{emp}(h_{\boldsymbol\theta})$$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711,661"/>
  <p:tag name="LATEXADDIN" val="\documentclass{article}&#10;\usepackage{amsmath}&#10;\usepackage[utf8]{inputenc}&#10;\usepackage[T1]{fontenc}&#10;\pagestyle{empty}&#10; \renewcommand{\familydefault}{\sfdefault}&#10;\begin{document}&#10;&#10;Apprentissage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,93008"/>
  <p:tag name="ORIGINALWIDTH" val="719,7074"/>
  <p:tag name="LATEXADDIN" val="\documentclass{article}&#10;\usepackage{amsmath}&#10;\usepackage[utf8]{inputenc}&#10;\usepackage[T1]{fontenc}&#10;\pagestyle{empty}&#10; \renewcommand{\familydefault}{\sfdefault}&#10;\begin{document}&#10;&#10;\begin{itemize}&#10;\item La minimisation est plus facile si $\mathcal{L}$ est \textbf{dérivable} par rapport \\à des paramètres $\boldsymbol\theta$&#10;\end{itemize}&#10;&#10;\end{document}"/>
  <p:tag name="IGUANATEXSIZE" val="20"/>
  <p:tag name="IGUANATEXCURSOR" val="27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,7046"/>
  <p:tag name="ORIGINALWIDTH" val="1767,529"/>
  <p:tag name="LATEXADDIN" val="\documentclass{article}&#10;\usepackage{amsmath}&#10;\pagestyle{empty}&#10;\begin{document}&#10;&#10;&#10;$$&#10;R_{emp}(h_{\boldsymbol\theta}) = \frac{1}{N} \sum_{i=1}^N (y_i - h_{\boldsymbol\theta}(x_i))^2&#10;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,4702"/>
  <p:tag name="ORIGINALWIDTH" val="1247,844"/>
  <p:tag name="LATEXADDIN" val="\documentclass{article}&#10;\usepackage{amsmath}&#10;\usepackage{amsfonts}&#10;\usepackage[utf8]{inputenc}&#10;\usepackage[T1]{fontenc}&#10;\pagestyle{empty}&#10; \renewcommand{\familydefault}{\sfdefault}&#10;\DeclareMathOperator*{\argmin}{\arg\min}&#10;\begin{document}&#10;&#10;&#10;&#10;$$\hat{h}_{\boldsymbol\theta} = \argmin_{h_{\boldsymbol\theta} \in \mathcal{H}_\Theta} \, R_{emp}(h_{\boldsymbol\theta})$$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,9839"/>
  <p:tag name="ORIGINALWIDTH" val="698,9126"/>
  <p:tag name="LATEXADDIN" val="\documentclass{article}&#10;\usepackage{amsmath}&#10;\usepackage{amsfonts}&#10;\usepackage[utf8]{inputenc}&#10;\usepackage[T1]{fontenc}&#10;\pagestyle{empty}&#10; \renewcommand{\familydefault}{\sfdefault}&#10;\begin{document}&#10;&#10;$$-\nabla R_{emp}(h_{\boldsymbol\theta}) $$&#10;&#10;\end{document}"/>
  <p:tag name="IGUANATEXSIZE" val="20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5,339"/>
  <p:tag name="ORIGINALWIDTH" val="1917,51"/>
  <p:tag name="LATEXADDIN" val="\documentclass{article}&#10;\usepackage{amsmath}&#10;\usepackage[utf8]{inputenc}&#10;\usepackage[T1]{fontenc}&#10;\pagestyle{empty}&#10; \renewcommand{\familydefault}{\sfdefault}&#10;\begin{document}&#10;&#10;\begin{itemize}&#10;\item Permet de guider l'optimisation&#10;\item Fournit la direction de la descente\\&#10;la plus abrupte&#10;\item Le gradient est généralement\\&#10;combiné avec taux d'apprentissage&#10;\item L'algorithme converge vers un\\&#10;minimum local&#10;\end{itemize}&#10;&#10;\end{document}"/>
  <p:tag name="IGUANATEXSIZE" val="20"/>
  <p:tag name="IGUANATEXCURSOR" val="4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,91016"/>
  <p:tag name="ORIGINALWIDTH" val="720,6893"/>
  <p:tag name="LATEXADDIN" val="\documentclass{article}&#10;\usepackage{amsmath}&#10;\usepackage[utf8]{inputenc}&#10;\usepackage[T1]{fontenc}&#10;\pagestyle{empty}&#10; \renewcommand{\familydefault}{\sfdefault}&#10;\begin{document}&#10;&#10;&#10;Correspond à la performance d'un prédicteur sur de nouvelles données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768,6539"/>
  <p:tag name="LATEXADDIN" val="\documentclass{article}&#10;\usepackage{amsmath}&#10;\usepackage[utf8]{inputenc}&#10;\usepackage[T1]{fontenc}&#10;\pagestyle{empty}&#10; \renewcommand{\familydefault}{\sfdefault}&#10;\begin{document}&#10;&#10;&#10;Bleu ou rouge?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1874"/>
  <p:tag name="ORIGINALWIDTH" val="719,0529"/>
  <p:tag name="LATEXADDIN" val="\documentclass{article}&#10;\usepackage{amsmath}&#10;\usepackage[utf8]{inputenc}&#10;\usepackage[T1]{fontenc}&#10;\pagestyle{empty}&#10; \renewcommand{\familydefault}{\sfdefault}&#10;\begin{document}&#10;&#10;\begin{itemize}&#10;\item La mesure de généralisation parfaite de $h_{\boldsymbol\theta}$ est le vrai risque&#10;\item Équivalent à calculer le risque sur un ensemble infini de\\données $\mathcal{D} = \left( (\mathbf{x}_1 , y_1), \dots, (\mathbf{x}_\infty, y_\infty) \right)$ i.i.d. :&#10;\end{itemize}&#10;&#10;\end{document}"/>
  <p:tag name="IGUANATEXSIZE" val="20"/>
  <p:tag name="IGUANATEXCURSOR" val="2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,7046"/>
  <p:tag name="ORIGINALWIDTH" val="1835,021"/>
  <p:tag name="LATEXADDIN" val="\documentclass{article}&#10;\usepackage{amsmath}&#10;\pagestyle{empty}&#10;\begin{document}&#10;&#10;&#10;$$&#10; R(h_{\boldsymbol\theta}) = \lim_{N \to \infty} \frac{1}{N} \sum_{i=1}^N \mathcal{L}(y_i, h_{\boldsymbol\theta}(x_i))&#10;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7341"/>
  <p:tag name="ORIGINALWIDTH" val="720,3619"/>
  <p:tag name="LATEXADDIN" val="\documentclass{article}&#10;\usepackage{amsmath}&#10;\usepackage[utf8]{inputenc}&#10;\usepackage[T1]{fontenc}&#10;\pagestyle{empty}&#10; \renewcommand{\familydefault}{\sfdefault}&#10;\begin{document}&#10;&#10;\begin{itemize}&#10;\item Revient à connaître la source des données $p(\mathbf{x},y)$&#10;\item Un risque empirique est une \textbf{approximation} du vrai risque&#10;\item Aussi appelé \textbf{erreur de généralisation}&#10;\end{itemize}&#10;&#10;\end{document}"/>
  <p:tag name="IGUANATEXSIZE" val="20"/>
  <p:tag name="IGUANATEXCURSOR" val="3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640,4199"/>
  <p:tag name="LATEXADDIN" val="\documentclass{article}&#10;\usepackage{amsmath}&#10;\usepackage[utf8]{inputenc}&#10;\usepackage[T1]{fontenc}&#10;\pagestyle{empty}&#10; \renewcommand{\familydefault}{\sfdefault}&#10;\begin{document}&#10;&#10;automatique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126,359"/>
  <p:tag name="LATEXADDIN" val="\documentclass{article}&#10;\usepackage{amsmath}&#10;\usepackage[utf8]{inputenc}&#10;\usepackage[T1]{fontenc}&#10;\pagestyle{empty}&#10; \renewcommand{\familydefault}{\sfdefault}&#10;\begin{document}&#10;&#10;complexité du modèle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530,9336"/>
  <p:tag name="LATEXADDIN" val="\documentclass{article}&#10;\usepackage{amsmath}&#10;\usepackage[utf8]{inputenc}&#10;\usepackage[T1]{fontenc}&#10;\pagestyle{empty}&#10; \renewcommand{\familydefault}{\sfdefault}&#10;\begin{document}&#10;&#10;vrai risque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115,86"/>
  <p:tag name="LATEXADDIN" val="\documentclass{article}&#10;\usepackage{amsmath}&#10;\usepackage[utf8]{inputenc}&#10;\usepackage[T1]{fontenc}&#10;\pagestyle{empty}&#10; \renewcommand{\familydefault}{\sfdefault}&#10;\begin{document}&#10;&#10;erreur d'entraînement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001,875"/>
  <p:tag name="LATEXADDIN" val="\documentclass{article}&#10;\usepackage{amsmath}&#10;\usepackage[utf8]{inputenc}&#10;\usepackage[T1]{fontenc}&#10;\pagestyle{empty}&#10; \renewcommand{\familydefault}{\sfdefault}&#10;\begin{document}&#10;&#10;erreur de prédiction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28,6464"/>
  <p:tag name="LATEXADDIN" val="\documentclass{article}&#10;\usepackage{amsmath}&#10;\usepackage[utf8]{inputenc}&#10;\usepackage[T1]{fontenc}&#10;\pagestyle{empty}&#10; \renewcommand{\familydefault}{\sfdefault}&#10;\begin{document}&#10;&#10;biais (optimiste)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952,3809"/>
  <p:tag name="LATEXADDIN" val="\documentclass{article}&#10;\usepackage{amsmath}&#10;\usepackage[utf8]{inputenc}&#10;\usepackage[T1]{fontenc}&#10;\pagestyle{empty}&#10; \renewcommand{\familydefault}{\sfdefault}&#10;\begin{document}&#10;&#10;sous-apprentissage&#10;\end{document}"/>
  <p:tag name="IGUANATEXSIZE" val="20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84,8893"/>
  <p:tag name="LATEXADDIN" val="\documentclass{article}&#10;\usepackage{amsmath}&#10;\usepackage[utf8]{inputenc}&#10;\usepackage[T1]{fontenc}&#10;\pagestyle{empty}&#10; \renewcommand{\familydefault}{\sfdefault}&#10;\begin{document}&#10;&#10;sur-apprentissage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404,9494"/>
  <p:tag name="LATEXADDIN" val="\documentclass{article}&#10;\usepackage{amsmath}&#10;\usepackage[utf8]{inputenc}&#10;\usepackage[T1]{fontenc}&#10;\pagestyle{empty}&#10; \renewcommand{\familydefault}{\sfdefault}&#10;\begin{document}&#10;&#10;adéquat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,4856"/>
  <p:tag name="ORIGINALWIDTH" val="672,6659"/>
  <p:tag name="LATEXADDIN" val="\documentclass{article}&#10;\usepackage{amsmath}&#10;\usepackage[utf8]{inputenc}&#10;\usepackage[T1]{fontenc}&#10;\pagestyle{empty}&#10; \renewcommand{\familydefault}{\sfdefault}&#10;\begin{document}&#10;&#10;régularisation&#10;\end{document}"/>
  <p:tag name="IGUANATEXSIZE" val="20"/>
  <p:tag name="IGUANATEXCURSOR" val="191"/>
  <p:tag name="TRANSPARENCY" val="Vrai"/>
  <p:tag name="FILENAME" val=""/>
  <p:tag name="LATEXENGINEID" val="0"/>
  <p:tag name="TEMPFOLDER" val="c:\temp\"/>
  <p:tag name="LATEXFORMHEIGHT" val="487,8"/>
  <p:tag name="LATEXFORMWIDTH" val="480"/>
  <p:tag name="LATEXFORMWRAP" val="Vrai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3,2816"/>
  <p:tag name="ORIGINALWIDTH" val="720,0347"/>
  <p:tag name="LATEXADDIN" val="\documentclass{article}&#10;\usepackage{amsmath}&#10;\usepackage[utf8]{inputenc}&#10;\usepackage[T1]{fontenc}&#10;\pagestyle{empty}&#10; \renewcommand{\familydefault}{\sfdefault}&#10;\begin{document}&#10;&#10;\begin{itemize}&#10;\item Vise à limiter le sur-apprentissage d'un modèle&#10;\item Contrôle la complexité du modèle en appliquant des contraintes\\supplémentaire $C(\boldsymbol\theta)$ aux paramètres du modèle&#10;\item La fonction objective devient une combinaison du risque empirique\\et du terme de regularisation : &#10;&#10;\end{itemize}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pagestyle{empty}&#10;\begin{document}&#10;&#10;&#10;Agent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,9839"/>
  <p:tag name="ORIGINALWIDTH" val="1493,813"/>
  <p:tag name="LATEXADDIN" val="\documentclass{article}&#10;\usepackage{amsmath}&#10;\usepackage[utf8]{inputenc}&#10;\usepackage[T1]{fontenc}&#10;\pagestyle{empty}&#10; \renewcommand{\familydefault}{\sfdefault}&#10;\begin{document}&#10;&#10;$$V(h_{\boldsymbol\theta}) = R_{emp}(h_{\boldsymbol\theta}) + \lambda C(\boldsymbol\theta)$$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51299"/>
  <p:tag name="ORIGINALWIDTH" val="720,6893"/>
  <p:tag name="LATEXADDIN" val="\documentclass{article}&#10;\usepackage{amsmath}&#10;\usepackage[utf8]{inputenc}&#10;\usepackage[T1]{fontenc}&#10;\pagestyle{empty}&#10; \renewcommand{\familydefault}{\sfdefault}&#10;\newcommand{\norm}[1]{\left\lVert#1\right\rVert}&#10;\begin{document}&#10;&#10;\begin{itemize}&#10;\item La fonction $C(\boldsymbol\theta)$ est généralement une norme L1 ou L2&#10;\item L'hyperparamètres $\lambda &gt; 0$ indique le poids de la régularisation&#10;\end{itemize}&#10;&#10;\end{document}"/>
  <p:tag name="IGUANATEXSIZE" val="20"/>
  <p:tag name="IGUANATEXCURSOR" val="3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511,4361"/>
  <p:tag name="LATEXADDIN" val="\documentclass{article}&#10;\usepackage{amsmath}&#10;\usepackage{amsfonts}&#10;\usepackage[utf8]{inputenc}&#10;\usepackage[T1]{fontenc}&#10;\pagestyle{empty}&#10; \renewcommand{\familydefault}{\sfdefault}&#10;\begin{document}&#10;&#10;$$-\nabla V(h_{\boldsymbol\theta}) $$&#10;&#10;\end{document}"/>
  <p:tag name="IGUANATEXSIZE" val="2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,9839"/>
  <p:tag name="ORIGINALWIDTH" val="1493,813"/>
  <p:tag name="LATEXADDIN" val="\documentclass{article}&#10;\usepackage{amsmath}&#10;\usepackage[utf8]{inputenc}&#10;\usepackage[T1]{fontenc}&#10;\pagestyle{empty}&#10; \renewcommand{\familydefault}{\sfdefault}&#10;\begin{document}&#10;&#10;$$V(h_{\boldsymbol\theta}) = R_{emp}(h_{\boldsymbol\theta}) + \lambda C(\boldsymbol\theta)$$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,4856"/>
  <p:tag name="ORIGINALWIDTH" val="1559,805"/>
  <p:tag name="LATEXADDIN" val="\documentclass{article}&#10;\usepackage{amsmath}&#10;\usepackage[utf8]{inputenc}&#10;\usepackage[T1]{fontenc}&#10;\pagestyle{empty}&#10; \renewcommand{\familydefault}{\sfdefault}&#10;\begin{document}&#10;&#10;log risque empirique regularisé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0,5571"/>
  <p:tag name="ORIGINALWIDTH" val="719,7074"/>
  <p:tag name="LATEXADDIN" val="\documentclass{article}&#10;\usepackage{amsmath}&#10;\usepackage[utf8]{inputenc}&#10;\usepackage[T1]{fontenc}&#10;\pagestyle{empty}&#10; \renewcommand{\familydefault}{\sfdefault}&#10;\begin{document}&#10;&#10;\begin{itemize}&#10;\item Les \textbf{hyperparamètre} d'un modèle influence les paramètres \\ de ce modèle et régisse le comportement de l'algorithme&#10;\item Le degré de \textbf{complexité} d'une famille de modèle peut être \\ vue comme un hyperparamètres&#10;\item Les \textbf{paramètres d'apprentissages} sont parfois aussi vue\\comme des hyperparamètres&#10;\end{itemize}&#10;&#10;\end{document}"/>
  <p:tag name="IGUANATEXSIZE" val="20"/>
  <p:tag name="IGUANATEXCURSOR" val="3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2059,243"/>
  <p:tag name="LATEXADDIN" val="\documentclass{article}&#10;\usepackage{amsmath}&#10;\usepackage[utf8]{inputenc}&#10;\usepackage[T1]{fontenc}&#10;\pagestyle{empty}&#10; \renewcommand{\familydefault}{\sfdefault}&#10;\begin{document}&#10;&#10;Comment évaluer des hyperparamètres?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2,9172"/>
  <p:tag name="ORIGINALWIDTH" val="2037,495"/>
  <p:tag name="LATEXADDIN" val="\documentclass{article}&#10;\usepackage{amsmath}&#10;\usepackage[utf8]{inputenc}&#10;\usepackage[T1]{fontenc}&#10;\pagestyle{empty}&#10; \renewcommand{\familydefault}{\sfdefault}&#10;\begin{document}&#10;&#10;\begin{itemize}&#10;\item L'\textbf{erreur d'entraînement} fournit\\une approximation \textbf{biaisée} du risque&#10;\item L'\textbf{erreur de test} fournit une\\approximation \textbf{non biaisée} du risque&#10;\end{itemize}&#10;&#10;\end{document}"/>
  <p:tag name="IGUANATEXSIZE" val="20"/>
  <p:tag name="IGUANATEXCURSOR" val="3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1,117"/>
  <p:tag name="ORIGINALWIDTH" val="2037,495"/>
  <p:tag name="LATEXADDIN" val="\documentclass{article}&#10;\usepackage{amsmath}&#10;\usepackage[utf8]{inputenc}&#10;\usepackage[T1]{fontenc}&#10;\pagestyle{empty}&#10; \renewcommand{\familydefault}{\sfdefault}&#10;\begin{document}&#10;&#10;\begin{itemize}&#10;\item L'\textbf{erreur d'entraînement} fournit\\une approximation \textbf{biaisée} du risque&#10;\item L'\textbf{erreur de test} fournit une\\approximation \textbf{non biaisée} du risque&#10;\item L'\textbf{erreur de validation} fournit une\\approximation \textbf{biaisé} du risque \end{itemize}&#10;&#10;\end{document}"/>
  <p:tag name="IGUANATEXSIZE" val="20"/>
  <p:tag name="IGUANATEXCURSOR" val="4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3,4233"/>
  <p:tag name="ORIGINALWIDTH" val="3106,862"/>
  <p:tag name="LATEXADDIN" val="\documentclass{article}&#10;\usepackage{amsmath}&#10;\usepackage[utf8]{inputenc}&#10;\usepackage[T1]{fontenc}&#10;\pagestyle{empty}&#10; \renewcommand{\familydefault}{\sfdefault}&#10;\begin{document}&#10;&#10;\begin{itemize}&#10;\item L'ensemble de validation vise à simuler l'ensemble de test&#10;\item Sert à choisir un modèle de complexité appropriée &#10;\item Utiliser pour diagnostiquer le sur- et sous-entraînement&#10;\end{itemize}&#10;&#10;\end{document}"/>
  <p:tag name="IGUANATEXSIZE" val="20"/>
  <p:tag name="IGUANATEXCURSOR" val="3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pagestyle{empty}&#10;\begin{document}&#10;&#10;&#10;Action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,7353"/>
  <p:tag name="ORIGINALWIDTH" val="698,9126"/>
  <p:tag name="LATEXADDIN" val="\documentclass{article}&#10;\usepackage{amsmath}&#10;\usepackage[utf8]{inputenc}&#10;\usepackage[T1]{fontenc}&#10;\pagestyle{empty}&#10; \renewcommand{\familydefault}{\sfdefault}&#10;\begin{document}&#10;&#10;Itération \#1 :&#10;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,7353"/>
  <p:tag name="ORIGINALWIDTH" val="698,9126"/>
  <p:tag name="LATEXADDIN" val="\documentclass{article}&#10;\usepackage{amsmath}&#10;\usepackage[utf8]{inputenc}&#10;\usepackage[T1]{fontenc}&#10;\pagestyle{empty}&#10; \renewcommand{\familydefault}{\sfdefault}&#10;\begin{document}&#10;&#10;Itération \#2 :&#10;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,7353"/>
  <p:tag name="ORIGINALWIDTH" val="698,9126"/>
  <p:tag name="LATEXADDIN" val="\documentclass{article}&#10;\usepackage{amsmath}&#10;\usepackage[utf8]{inputenc}&#10;\usepackage[T1]{fontenc}&#10;\pagestyle{empty}&#10; \renewcommand{\familydefault}{\sfdefault}&#10;\begin{document}&#10;&#10;Itération \#3 :&#10;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,7353"/>
  <p:tag name="ORIGINALWIDTH" val="698,9126"/>
  <p:tag name="LATEXADDIN" val="\documentclass{article}&#10;\usepackage{amsmath}&#10;\usepackage[utf8]{inputenc}&#10;\usepackage[T1]{fontenc}&#10;\pagestyle{empty}&#10; \renewcommand{\familydefault}{\sfdefault}&#10;\begin{document}&#10;&#10;Itération \#4 :&#10;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,7353"/>
  <p:tag name="ORIGINALWIDTH" val="1213,348"/>
  <p:tag name="LATEXADDIN" val="\documentclass{article}&#10;\usepackage{amsmath}&#10;\usepackage[utf8]{inputenc}&#10;\usepackage[T1]{fontenc}&#10;\pagestyle{empty}&#10; \renewcommand{\familydefault}{\sfdefault}&#10;\begin{document}&#10;&#10;Erreur de validation \#1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,7353"/>
  <p:tag name="ORIGINALWIDTH" val="1216,348"/>
  <p:tag name="LATEXADDIN" val="\documentclass{article}&#10;\usepackage{amsmath}&#10;\usepackage[utf8]{inputenc}&#10;\usepackage[T1]{fontenc}&#10;\pagestyle{empty}&#10; \renewcommand{\familydefault}{\sfdefault}&#10;\begin{document}&#10;&#10;Erreur de validation \#2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,7353"/>
  <p:tag name="ORIGINALWIDTH" val="1217,098"/>
  <p:tag name="LATEXADDIN" val="\documentclass{article}&#10;\usepackage{amsmath}&#10;\usepackage[utf8]{inputenc}&#10;\usepackage[T1]{fontenc}&#10;\pagestyle{empty}&#10; \renewcommand{\familydefault}{\sfdefault}&#10;\begin{document}&#10;&#10;Erreur de validation \#3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,7353"/>
  <p:tag name="ORIGINALWIDTH" val="1219,348"/>
  <p:tag name="LATEXADDIN" val="\documentclass{article}&#10;\usepackage{amsmath}&#10;\usepackage[utf8]{inputenc}&#10;\usepackage[T1]{fontenc}&#10;\pagestyle{empty}&#10; \renewcommand{\familydefault}{\sfdefault}&#10;\begin{document}&#10;&#10;Erreur de validation \#4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,97"/>
  <p:tag name="ORIGINALWIDTH" val="1250,094"/>
  <p:tag name="LATEXADDIN" val="\documentclass{article}&#10;\usepackage{amsmath}&#10;\usepackage[utf8]{inputenc}&#10;\usepackage[T1]{fontenc}&#10;\pagestyle{empty}&#10; \renewcommand{\familydefault}{\sfdefault}&#10;\begin{document}&#10;&#10;\noindent moyenne et l'écart-type\\&#10;des erreurs de validation&#10;&#10;\end{document}"/>
  <p:tag name="IGUANATEXSIZE" val="2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2218,973"/>
  <p:tag name="LATEXADDIN" val="\documentclass{article}&#10;\usepackage{amsmath}&#10;\usepackage[utf8]{inputenc}&#10;\usepackage[T1]{fontenc}&#10;\pagestyle{empty}&#10; \renewcommand{\familydefault}{\sfdefault}&#10;\begin{document}&#10;&#10;\noindent Diviser l'ensemble d'entraînement en $k$ plis&#10;&#10;\end{document}"/>
  <p:tag name="IGUANATEXSIZE" val="2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818,1477"/>
  <p:tag name="LATEXADDIN" val="\documentclass{article}&#10;\usepackage{amsmath}&#10;\pagestyle{empty}&#10;\begin{document}&#10;&#10;&#10;Environnement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,61921"/>
  <p:tag name="ORIGINALWIDTH" val="720,6893"/>
  <p:tag name="LATEXADDIN" val="\documentclass{article}&#10;\usepackage{amsmath}&#10;\usepackage[utf8]{inputenc}&#10;\usepackage[T1]{fontenc}&#10;\pagestyle{empty}&#10; \renewcommand{\familydefault}{\sfdefault}&#10;\begin{document}&#10;&#10;\noindent Entraînement du modèle sur tout les plis sauf $k$ et évaluation de l'erreur sur $k$ &#10;&#10;\end{document}"/>
  <p:tag name="IGUANATEXSIZE" val="20"/>
  <p:tag name="IGUANATEXCURSOR" val="2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978,6276"/>
  <p:tag name="LATEXADDIN" val="\documentclass{article}&#10;\usepackage{amsmath}&#10;\usepackage[utf8]{inputenc}&#10;\usepackage[T1]{fontenc}&#10;\pagestyle{empty}&#10; \renewcommand{\familydefault}{\sfdefault}&#10;\begin{document}&#10;&#10;\noindent Calculs statistiques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,4856"/>
  <p:tag name="ORIGINALWIDTH" val="892,3884"/>
  <p:tag name="LATEXADDIN" val="\documentclass{article}&#10;\usepackage{amsmath}&#10;\usepackage[utf8]{inputenc}&#10;\usepackage[T1]{fontenc}&#10;\pagestyle{empty}&#10; \renewcommand{\familydefault}{\sfdefault}&#10;\begin{document}&#10;&#10;hyperparamètre 1&#10;&#10;\end{document}"/>
  <p:tag name="IGUANATEXSIZE" val="20"/>
  <p:tag name="IGUANATEXCURSOR" val="1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,4856"/>
  <p:tag name="ORIGINALWIDTH" val="892,3884"/>
  <p:tag name="LATEXADDIN" val="\documentclass{article}&#10;\usepackage{amsmath}&#10;\usepackage[utf8]{inputenc}&#10;\usepackage[T1]{fontenc}&#10;\pagestyle{empty}&#10; \renewcommand{\familydefault}{\sfdefault}&#10;\begin{document}&#10;&#10;hyperparamètre 1&#10;&#10;\end{document}"/>
  <p:tag name="IGUANATEXSIZE" val="20"/>
  <p:tag name="IGUANATEXCURSOR" val="1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,4856"/>
  <p:tag name="ORIGINALWIDTH" val="895,3881"/>
  <p:tag name="LATEXADDIN" val="\documentclass{article}&#10;\usepackage{amsmath}&#10;\usepackage[utf8]{inputenc}&#10;\usepackage[T1]{fontenc}&#10;\pagestyle{empty}&#10; \renewcommand{\familydefault}{\sfdefault}&#10;\begin{document}&#10;&#10;hyperparamètre 2&#10;&#10;\end{document}"/>
  <p:tag name="IGUANATEXSIZE" val="20"/>
  <p:tag name="IGUANATEXCURSOR" val="1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,4856"/>
  <p:tag name="ORIGINALWIDTH" val="895,3881"/>
  <p:tag name="LATEXADDIN" val="\documentclass{article}&#10;\usepackage{amsmath}&#10;\usepackage[utf8]{inputenc}&#10;\usepackage[T1]{fontenc}&#10;\pagestyle{empty}&#10; \renewcommand{\familydefault}{\sfdefault}&#10;\begin{document}&#10;&#10;hyperparamètre 2&#10;&#10;\end{document}"/>
  <p:tag name="IGUANATEXSIZE" val="20"/>
  <p:tag name="IGUANATEXCURSOR" val="1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,4292"/>
  <p:tag name="ORIGINALWIDTH" val="719,3802"/>
  <p:tag name="LATEXADDIN" val="\documentclass{article}&#10;\usepackage{amsmath}&#10;\usepackage[utf8]{inputenc}&#10;\usepackage[T1]{fontenc}&#10;\pagestyle{empty}&#10; \renewcommand{\familydefault}{\sfdefault}&#10;\begin{document}&#10;&#10;\begin{itemize}&#10;\item L'ensemble test contient environ 15\% à 25\% des données&#10;\item La validation croisée est le choix par défaut et la validation\\simple lorsque l'entraînement est lourd&#10;\item Typiquement, on utilise 10 plis en validation croisée&#10;\item La recherche des hyperparamètres se fait avec une grille&#10;\end{itemize}&#10;&#10;\end{document}"/>
  <p:tag name="IGUANATEXSIZE" val="20"/>
  <p:tag name="IGUANATEXCURSOR" val="4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5"/>
  <p:tag name="ORIGINALWIDTH" val="159"/>
  <p:tag name="LATEXADDIN" val="\documentclass{article}&#10;\usepackage{amsmath}&#10;\usepackage[utf8]{inputenc}&#10;\usepackage[T1]{fontenc}&#10;\pagestyle{empty}&#10; \renewcommand{\familydefault}{\sfdefault}&#10;\begin{document}&#10;&#10;\textbf{Fin}&#10;\end{document}"/>
  <p:tag name="IGUANATEXSIZE" val="20"/>
  <p:tag name="IGUANATEXCURSOR" val="19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28328</TotalTime>
  <Words>1285</Words>
  <Application>Microsoft Macintosh PowerPoint</Application>
  <PresentationFormat>Présentation à l'écran (4:3)</PresentationFormat>
  <Paragraphs>318</Paragraphs>
  <Slides>77</Slides>
  <Notes>7</Notes>
  <HiddenSlides>2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78" baseType="lpstr">
      <vt:lpstr>Office Theme</vt:lpstr>
      <vt:lpstr>Présentation PowerPoint</vt:lpstr>
      <vt:lpstr>Qui suis-je?</vt:lpstr>
      <vt:lpstr>Contenu</vt:lpstr>
      <vt:lpstr>Contenu</vt:lpstr>
      <vt:lpstr>Partie I</vt:lpstr>
      <vt:lpstr>L’ère du Big Data</vt:lpstr>
      <vt:lpstr>Qu’est-ce que le “Big Data”?</vt:lpstr>
      <vt:lpstr>Présentation PowerPoint</vt:lpstr>
      <vt:lpstr>Succès de l’intelligence artificielle</vt:lpstr>
      <vt:lpstr>Qu’est-ce que l’apprentissage automatique ?                                                                        (Machine Learning en anglais)</vt:lpstr>
      <vt:lpstr>Qu’est-ce que l’apprentissage automatique?</vt:lpstr>
      <vt:lpstr>Mise en perspective</vt:lpstr>
      <vt:lpstr>Applications de l’IA</vt:lpstr>
      <vt:lpstr>Apprentissage par renforcement</vt:lpstr>
      <vt:lpstr>Présentation PowerPoint</vt:lpstr>
      <vt:lpstr>Apprentissage non supervisé</vt:lpstr>
      <vt:lpstr>L’apprentissage supervisé</vt:lpstr>
      <vt:lpstr>Applications de l’apprentissage</vt:lpstr>
      <vt:lpstr>Exemple de modèle de classification</vt:lpstr>
      <vt:lpstr>Les ingrédients du succès de l’IA</vt:lpstr>
      <vt:lpstr>Partie II</vt:lpstr>
      <vt:lpstr>Comment développer une IA?</vt:lpstr>
      <vt:lpstr>Le cadre de fonctionnement de l’apprentissage supervisé</vt:lpstr>
      <vt:lpstr>Présentation PowerPoint</vt:lpstr>
      <vt:lpstr>Présentation PowerPoint</vt:lpstr>
      <vt:lpstr>Étiquetage de scènes par des réseaux profonds</vt:lpstr>
      <vt:lpstr>L’apprentissage automatique, un outil pour  « percevoir »  les informations</vt:lpstr>
      <vt:lpstr>Entraînement d’un réseau de neurones</vt:lpstr>
      <vt:lpstr>Fonctionnement de l’apprentissage</vt:lpstr>
      <vt:lpstr>Fonctionnement de l’apprentissage</vt:lpstr>
      <vt:lpstr>Famille de prédicteur</vt:lpstr>
      <vt:lpstr>La capacité du modèle</vt:lpstr>
      <vt:lpstr>La capacité du modèle</vt:lpstr>
      <vt:lpstr>Exemple d’ajout de variables</vt:lpstr>
      <vt:lpstr>Exemple d’ajout de variables</vt:lpstr>
      <vt:lpstr>La capacité du modèle</vt:lpstr>
      <vt:lpstr>Exemple de fonction de projection </vt:lpstr>
      <vt:lpstr>La capacité du modèle</vt:lpstr>
      <vt:lpstr>Exemple d’enrichir l’espace des fonctions</vt:lpstr>
      <vt:lpstr>Fonctionnement de l’apprentissage</vt:lpstr>
      <vt:lpstr>La fonction de perte</vt:lpstr>
      <vt:lpstr>Fonctions de perte à connaître</vt:lpstr>
      <vt:lpstr>Perte quadratique et absolue</vt:lpstr>
      <vt:lpstr>Le risque empirique</vt:lpstr>
      <vt:lpstr>Décomposition du risque empirique</vt:lpstr>
      <vt:lpstr>Variation du risque empirique</vt:lpstr>
      <vt:lpstr>Fonctionnement de l’apprentissage</vt:lpstr>
      <vt:lpstr>Minimisation du risque empirique</vt:lpstr>
      <vt:lpstr>Minimum de risque empirique</vt:lpstr>
      <vt:lpstr>Descente du gradient</vt:lpstr>
      <vt:lpstr>Minima locaux et minimum global</vt:lpstr>
      <vt:lpstr>Fonctionnement de l’apprentissage</vt:lpstr>
      <vt:lpstr>Partie III</vt:lpstr>
      <vt:lpstr>La généralisation</vt:lpstr>
      <vt:lpstr>Le vrai risque</vt:lpstr>
      <vt:lpstr>Complexité du modèle et généralisation</vt:lpstr>
      <vt:lpstr>Régularisation</vt:lpstr>
      <vt:lpstr>Exemple de régularisation L1</vt:lpstr>
      <vt:lpstr>Présentation PowerPoint</vt:lpstr>
      <vt:lpstr>Les hyperparamètres</vt:lpstr>
      <vt:lpstr>Présentation PowerPoint</vt:lpstr>
      <vt:lpstr>Méthodologie d’évaluation du modèle</vt:lpstr>
      <vt:lpstr>Validation holdout</vt:lpstr>
      <vt:lpstr>Présentation PowerPoint</vt:lpstr>
      <vt:lpstr>La validation croisée</vt:lpstr>
      <vt:lpstr>Recherche d’hyperparamètres</vt:lpstr>
      <vt:lpstr>En pratique</vt:lpstr>
      <vt:lpstr>Présentation PowerPoint</vt:lpstr>
      <vt:lpstr>Qu’est qui peut aller de travers  en apprentissage automatique ? </vt:lpstr>
      <vt:lpstr>Qu’est qui peut aller de travers  en apprentissage automatique ? </vt:lpstr>
      <vt:lpstr>Qu’est qui peut aller de travers  en apprentissage automatique ? </vt:lpstr>
      <vt:lpstr>Qu’est qui peut aller de travers  en apprentissage automatique ? </vt:lpstr>
      <vt:lpstr>Autre défis de l’intelligence artificiel:</vt:lpstr>
      <vt:lpstr>Autre défis de l’intelligence artificiel:</vt:lpstr>
      <vt:lpstr>Autre défis de l’intelligence artificiel: l’équité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Distributions de probabilités sur l’espace des graphes orientés acycliques</dc:title>
  <dc:creator>Patrick</dc:creator>
  <cp:lastModifiedBy>François Laviolette</cp:lastModifiedBy>
  <cp:revision>584</cp:revision>
  <dcterms:created xsi:type="dcterms:W3CDTF">2015-04-13T21:14:49Z</dcterms:created>
  <dcterms:modified xsi:type="dcterms:W3CDTF">2018-11-03T19:58:52Z</dcterms:modified>
</cp:coreProperties>
</file>